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9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</p:sldIdLst>
  <p:sldSz cx="9144000" cy="6858000" type="screen4x3"/>
  <p:notesSz cx="7099300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C4DE"/>
    <a:srgbClr val="E9EFF7"/>
    <a:srgbClr val="FFF9DD"/>
    <a:srgbClr val="FF9900"/>
    <a:srgbClr val="3B6AA3"/>
    <a:srgbClr val="728DBA"/>
    <a:srgbClr val="F6F9FC"/>
    <a:srgbClr val="FFEC8F"/>
    <a:srgbClr val="89A0C5"/>
    <a:srgbClr val="7C95B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9927" autoAdjust="0"/>
    <p:restoredTop sz="94660"/>
  </p:normalViewPr>
  <p:slideViewPr>
    <p:cSldViewPr>
      <p:cViewPr varScale="1">
        <p:scale>
          <a:sx n="110" d="100"/>
          <a:sy n="110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6F751BE-DDEC-4C82-A781-D5B0BBAB33E7}" type="datetimeFigureOut">
              <a:rPr lang="ru-RU" smtClean="0"/>
              <a:pPr/>
              <a:t>22.05.2012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27663D7-C60A-4652-91DE-F50E4070D2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17B9-5AC8-49B5-BD1A-C808FC5338AD}" type="datetimeFigureOut">
              <a:rPr lang="ru-RU" smtClean="0"/>
              <a:pPr/>
              <a:t>22.05.2012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0B84-9819-46C0-ACEF-740C4B0A6E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17B9-5AC8-49B5-BD1A-C808FC5338AD}" type="datetimeFigureOut">
              <a:rPr lang="ru-RU" smtClean="0"/>
              <a:pPr/>
              <a:t>22.05.2012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0B84-9819-46C0-ACEF-740C4B0A6E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17B9-5AC8-49B5-BD1A-C808FC5338AD}" type="datetimeFigureOut">
              <a:rPr lang="ru-RU" smtClean="0"/>
              <a:pPr/>
              <a:t>22.05.2012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0B84-9819-46C0-ACEF-740C4B0A6E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17B9-5AC8-49B5-BD1A-C808FC5338AD}" type="datetimeFigureOut">
              <a:rPr lang="ru-RU" smtClean="0"/>
              <a:pPr/>
              <a:t>22.05.2012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0B84-9819-46C0-ACEF-740C4B0A6E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17B9-5AC8-49B5-BD1A-C808FC5338AD}" type="datetimeFigureOut">
              <a:rPr lang="ru-RU" smtClean="0"/>
              <a:pPr/>
              <a:t>22.05.2012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0B84-9819-46C0-ACEF-740C4B0A6E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17B9-5AC8-49B5-BD1A-C808FC5338AD}" type="datetimeFigureOut">
              <a:rPr lang="ru-RU" smtClean="0"/>
              <a:pPr/>
              <a:t>22.05.2012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0B84-9819-46C0-ACEF-740C4B0A6E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17B9-5AC8-49B5-BD1A-C808FC5338AD}" type="datetimeFigureOut">
              <a:rPr lang="ru-RU" smtClean="0"/>
              <a:pPr/>
              <a:t>22.05.2012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0B84-9819-46C0-ACEF-740C4B0A6E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17B9-5AC8-49B5-BD1A-C808FC5338AD}" type="datetimeFigureOut">
              <a:rPr lang="ru-RU" smtClean="0"/>
              <a:pPr/>
              <a:t>22.05.2012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0B84-9819-46C0-ACEF-740C4B0A6E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17B9-5AC8-49B5-BD1A-C808FC5338AD}" type="datetimeFigureOut">
              <a:rPr lang="ru-RU" smtClean="0"/>
              <a:pPr/>
              <a:t>22.05.2012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0B84-9819-46C0-ACEF-740C4B0A6E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17B9-5AC8-49B5-BD1A-C808FC5338AD}" type="datetimeFigureOut">
              <a:rPr lang="ru-RU" smtClean="0"/>
              <a:pPr/>
              <a:t>22.05.2012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0B84-9819-46C0-ACEF-740C4B0A6E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17B9-5AC8-49B5-BD1A-C808FC5338AD}" type="datetimeFigureOut">
              <a:rPr lang="ru-RU" smtClean="0"/>
              <a:pPr/>
              <a:t>22.05.2012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0B84-9819-46C0-ACEF-740C4B0A6E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B17B9-5AC8-49B5-BD1A-C808FC5338AD}" type="datetimeFigureOut">
              <a:rPr lang="ru-RU" smtClean="0"/>
              <a:pPr/>
              <a:t>22.05.2012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D0B84-9819-46C0-ACEF-740C4B0A6E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ChangeArrowheads="1"/>
          </p:cNvSpPr>
          <p:nvPr/>
        </p:nvSpPr>
        <p:spPr bwMode="auto">
          <a:xfrm rot="10800000">
            <a:off x="573750" y="5229200"/>
            <a:ext cx="8108963" cy="50563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rot="10800000" lIns="119082" tIns="59543" rIns="119082" bIns="59543" anchor="ctr"/>
          <a:lstStyle/>
          <a:p>
            <a:pPr defTabSz="1182688">
              <a:defRPr/>
            </a:pPr>
            <a:endParaRPr lang="ru-RU" sz="28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74052" y="5229221"/>
            <a:ext cx="3583468" cy="101922"/>
          </a:xfrm>
          <a:prstGeom prst="rect">
            <a:avLst/>
          </a:prstGeom>
          <a:solidFill>
            <a:schemeClr val="tx1">
              <a:alpha val="10980"/>
            </a:schemeClr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ru-RU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28026" y="2291388"/>
            <a:ext cx="824843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Энергоэффективность судоходства:</a:t>
            </a:r>
          </a:p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инициативы ИМО</a:t>
            </a:r>
          </a:p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6597352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89A0C5"/>
                </a:solidFill>
              </a:rPr>
              <a:t>www.rs-class.org</a:t>
            </a:r>
            <a:endParaRPr lang="ru-RU" sz="1100" dirty="0">
              <a:solidFill>
                <a:srgbClr val="89A0C5"/>
              </a:solidFill>
            </a:endParaRPr>
          </a:p>
        </p:txBody>
      </p:sp>
      <p:pic>
        <p:nvPicPr>
          <p:cNvPr id="10" name="Рисунок 9" descr="rs_logo_ru2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6774" y="296830"/>
            <a:ext cx="752858" cy="755906"/>
          </a:xfrm>
          <a:prstGeom prst="rect">
            <a:avLst/>
          </a:prstGeom>
          <a:effectLst>
            <a:outerShdw blurRad="38100" sx="102000" sy="102000" algn="ctr" rotWithShape="0">
              <a:prstClr val="black">
                <a:alpha val="33000"/>
              </a:prstClr>
            </a:outerShdw>
          </a:effectLst>
        </p:spPr>
      </p:pic>
      <p:pic>
        <p:nvPicPr>
          <p:cNvPr id="13" name="Picture 12" descr="IMO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lum bright="-10000" contrast="-20000"/>
          </a:blip>
          <a:srcRect/>
          <a:stretch>
            <a:fillRect/>
          </a:stretch>
        </p:blipFill>
        <p:spPr bwMode="auto">
          <a:xfrm>
            <a:off x="467544" y="5445224"/>
            <a:ext cx="785656" cy="576064"/>
          </a:xfrm>
          <a:prstGeom prst="rect">
            <a:avLst/>
          </a:prstGeom>
          <a:noFill/>
          <a:effectLst>
            <a:outerShdw dist="17961" dir="13500000" algn="ctr" rotWithShape="0">
              <a:srgbClr val="EBF2F9"/>
            </a:outerShdw>
          </a:effectLst>
        </p:spPr>
      </p:pic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971600" y="5687670"/>
            <a:ext cx="712879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ИМО: Международная морская организация</a:t>
            </a:r>
          </a:p>
        </p:txBody>
      </p:sp>
      <p:sp>
        <p:nvSpPr>
          <p:cNvPr id="15" name="Заголовок 6"/>
          <p:cNvSpPr txBox="1">
            <a:spLocks/>
          </p:cNvSpPr>
          <p:nvPr/>
        </p:nvSpPr>
        <p:spPr>
          <a:xfrm>
            <a:off x="1763688" y="260648"/>
            <a:ext cx="5688632" cy="360040"/>
          </a:xfrm>
          <a:prstGeom prst="rect">
            <a:avLst/>
          </a:prstGeom>
          <a:effectLst>
            <a:outerShdw blurRad="38100" dist="127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Российский морской регистр судоходства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676456" y="6596390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0162689-34A1-4179-9866-9F9FC639DD90}" type="slidenum">
              <a:rPr lang="en-US" sz="1100" smtClean="0">
                <a:solidFill>
                  <a:srgbClr val="89A0C5"/>
                </a:solidFill>
              </a:rPr>
              <a:pPr algn="r"/>
              <a:t>2</a:t>
            </a:fld>
            <a:endParaRPr lang="ru-RU" sz="1100" dirty="0">
              <a:solidFill>
                <a:srgbClr val="89A0C5"/>
              </a:solidFill>
            </a:endParaRPr>
          </a:p>
        </p:txBody>
      </p:sp>
      <p:pic>
        <p:nvPicPr>
          <p:cNvPr id="75" name="Рисунок 74" descr="rs_logo_ru2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6774" y="296830"/>
            <a:ext cx="752858" cy="755906"/>
          </a:xfrm>
          <a:prstGeom prst="rect">
            <a:avLst/>
          </a:prstGeom>
          <a:effectLst>
            <a:outerShdw blurRad="38100" sx="102000" sy="102000" algn="ctr" rotWithShape="0">
              <a:prstClr val="black">
                <a:alpha val="33000"/>
              </a:prstClr>
            </a:outerShdw>
          </a:effec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3568" y="3087345"/>
            <a:ext cx="7848872" cy="300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just">
              <a:spcAft>
                <a:spcPts val="400"/>
              </a:spcAft>
            </a:pPr>
            <a:r>
              <a:rPr lang="ru-RU" sz="1600" dirty="0" smtClean="0"/>
              <a:t>Деятельность ИМО по разработке своих инструментов (Международных конвенций, Циркуляров и др.) осуществляется рабочими органами – Комитетами ИМО.</a:t>
            </a:r>
          </a:p>
          <a:p>
            <a:pPr algn="just">
              <a:spcAft>
                <a:spcPts val="400"/>
              </a:spcAft>
            </a:pPr>
            <a:r>
              <a:rPr lang="ru-RU" sz="1600" dirty="0" smtClean="0"/>
              <a:t>Одним из них является Комитет по защите морской среды (</a:t>
            </a:r>
            <a:r>
              <a:rPr lang="en-US" sz="1600" dirty="0" smtClean="0"/>
              <a:t>MEPS</a:t>
            </a:r>
            <a:r>
              <a:rPr lang="ru-RU" sz="1600" dirty="0" smtClean="0"/>
              <a:t> или КЗМС).</a:t>
            </a:r>
          </a:p>
          <a:p>
            <a:pPr algn="just">
              <a:spcAft>
                <a:spcPts val="400"/>
              </a:spcAft>
            </a:pPr>
            <a:r>
              <a:rPr lang="ru-RU" sz="1600" dirty="0" smtClean="0"/>
              <a:t>Этот рабочий орган ИМО в частности работает над развитием Международной конвенции по предотвращению загрязнения с судов (</a:t>
            </a:r>
            <a:r>
              <a:rPr lang="en-US" sz="1600" dirty="0" smtClean="0"/>
              <a:t>MARPOL</a:t>
            </a:r>
            <a:r>
              <a:rPr lang="ru-RU" sz="1600" dirty="0" smtClean="0"/>
              <a:t>’1973/78). </a:t>
            </a:r>
          </a:p>
          <a:p>
            <a:pPr algn="just">
              <a:spcAft>
                <a:spcPts val="400"/>
              </a:spcAft>
            </a:pPr>
            <a:r>
              <a:rPr lang="ru-RU" sz="1600" dirty="0" smtClean="0"/>
              <a:t>Конвенция имеет 6 приложений. Приложение </a:t>
            </a:r>
            <a:r>
              <a:rPr lang="en-US" sz="1600" dirty="0" smtClean="0"/>
              <a:t>VI </a:t>
            </a:r>
            <a:r>
              <a:rPr lang="ru-RU" sz="1600" dirty="0" smtClean="0"/>
              <a:t>посвящено защите атмосферы от загрязнения с судов. Помимо известных мер, принимаемых по защите атмосферы от выбросов окислов азота (</a:t>
            </a:r>
            <a:r>
              <a:rPr lang="en-US" sz="1600" dirty="0" err="1" smtClean="0"/>
              <a:t>NOx</a:t>
            </a:r>
            <a:r>
              <a:rPr lang="ru-RU" sz="1600" dirty="0" smtClean="0"/>
              <a:t>), ИМО выступила с инициативой разработки инструмента по защите атмосферы от парниковых газов. </a:t>
            </a:r>
          </a:p>
          <a:p>
            <a:pPr algn="just">
              <a:spcAft>
                <a:spcPts val="400"/>
              </a:spcAft>
            </a:pPr>
            <a:r>
              <a:rPr lang="ru-RU" sz="1600" dirty="0" smtClean="0"/>
              <a:t>Эти требования вошли в главу 4 Приложения </a:t>
            </a:r>
            <a:r>
              <a:rPr lang="en-US" sz="1600" dirty="0" smtClean="0"/>
              <a:t>VI</a:t>
            </a:r>
            <a:r>
              <a:rPr lang="ru-RU" sz="1600" dirty="0" smtClean="0"/>
              <a:t> к </a:t>
            </a:r>
            <a:r>
              <a:rPr lang="en-US" sz="1600" dirty="0" smtClean="0"/>
              <a:t>MARPOL </a:t>
            </a:r>
            <a:r>
              <a:rPr lang="ru-RU" sz="1600" dirty="0" smtClean="0"/>
              <a:t>и направлены на снижение эмиссии парниковых газов с судов.</a:t>
            </a:r>
            <a:endParaRPr lang="ru-RU" sz="1600" dirty="0"/>
          </a:p>
        </p:txBody>
      </p:sp>
      <p:sp>
        <p:nvSpPr>
          <p:cNvPr id="148" name="Rectangle 3"/>
          <p:cNvSpPr txBox="1">
            <a:spLocks noChangeArrowheads="1"/>
          </p:cNvSpPr>
          <p:nvPr/>
        </p:nvSpPr>
        <p:spPr bwMode="auto">
          <a:xfrm>
            <a:off x="683568" y="1916832"/>
            <a:ext cx="71287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Международная морская организация (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IMO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76" name="Picture 12" descr="IMO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lum bright="-10000" contrast="-20000"/>
          </a:blip>
          <a:srcRect/>
          <a:stretch>
            <a:fillRect/>
          </a:stretch>
        </p:blipFill>
        <p:spPr bwMode="auto">
          <a:xfrm>
            <a:off x="539552" y="1484784"/>
            <a:ext cx="1767729" cy="1296144"/>
          </a:xfrm>
          <a:prstGeom prst="rect">
            <a:avLst/>
          </a:prstGeom>
          <a:noFill/>
          <a:effectLst>
            <a:outerShdw dist="17961" dir="13500000" algn="ctr" rotWithShape="0">
              <a:srgbClr val="EBF2F9"/>
            </a:outerShdw>
          </a:effectLst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728192" y="2278613"/>
            <a:ext cx="72362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200" dirty="0" smtClean="0"/>
              <a:t>международная межправительственная организация, </a:t>
            </a:r>
          </a:p>
          <a:p>
            <a:r>
              <a:rPr lang="ru-RU" sz="1200" dirty="0" smtClean="0"/>
              <a:t>являющаяся специализированным учреждением ООН и служащая аппаратом для сотрудничества </a:t>
            </a:r>
          </a:p>
          <a:p>
            <a:r>
              <a:rPr lang="ru-RU" sz="1200" dirty="0" smtClean="0"/>
              <a:t>и обмена информацией по техническим вопросам, связанным с международным торговым судоходством.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544" y="6597352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89A0C5"/>
                </a:solidFill>
              </a:rPr>
              <a:t>www.rs-class.org</a:t>
            </a:r>
            <a:endParaRPr lang="ru-RU" sz="1100" dirty="0">
              <a:solidFill>
                <a:srgbClr val="89A0C5"/>
              </a:solidFill>
            </a:endParaRPr>
          </a:p>
        </p:txBody>
      </p:sp>
      <p:sp>
        <p:nvSpPr>
          <p:cNvPr id="16" name="Заголовок 6"/>
          <p:cNvSpPr txBox="1">
            <a:spLocks/>
          </p:cNvSpPr>
          <p:nvPr/>
        </p:nvSpPr>
        <p:spPr>
          <a:xfrm>
            <a:off x="1763688" y="260648"/>
            <a:ext cx="5688632" cy="360040"/>
          </a:xfrm>
          <a:prstGeom prst="rect">
            <a:avLst/>
          </a:prstGeom>
          <a:effectLst>
            <a:outerShdw blurRad="38100" dist="127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Российский морской регистр судоходства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95536" y="5085184"/>
            <a:ext cx="8424936" cy="1152128"/>
          </a:xfrm>
          <a:prstGeom prst="roundRect">
            <a:avLst>
              <a:gd name="adj" fmla="val 5429"/>
            </a:avLst>
          </a:prstGeom>
          <a:solidFill>
            <a:srgbClr val="F6F9FC"/>
          </a:solidFill>
          <a:ln>
            <a:solidFill>
              <a:srgbClr val="ACC4DE">
                <a:alpha val="45000"/>
              </a:srgbClr>
            </a:solidFill>
          </a:ln>
          <a:effectLst>
            <a:outerShdw blurRad="38100" dist="12700" dir="5400000" rotWithShape="0">
              <a:srgbClr val="000000">
                <a:alpha val="14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67544" y="1589891"/>
            <a:ext cx="82484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2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Поправки к Приложению VI к МАРПОЛ по техническим мерам сокращения выбросов парниковых газов с судов в соответствии с Резолюцией ИМО МЕРС.203(62)</a:t>
            </a:r>
          </a:p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вступают в силу 1 января 2013 года.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76456" y="6596390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0162689-34A1-4179-9866-9F9FC639DD90}" type="slidenum">
              <a:rPr lang="en-US" sz="1100" smtClean="0">
                <a:solidFill>
                  <a:srgbClr val="89A0C5"/>
                </a:solidFill>
              </a:rPr>
              <a:pPr algn="r"/>
              <a:t>3</a:t>
            </a:fld>
            <a:endParaRPr lang="ru-RU" sz="1100" dirty="0">
              <a:solidFill>
                <a:srgbClr val="89A0C5"/>
              </a:solidFill>
            </a:endParaRPr>
          </a:p>
        </p:txBody>
      </p:sp>
      <p:sp>
        <p:nvSpPr>
          <p:cNvPr id="148" name="Rectangle 3"/>
          <p:cNvSpPr txBox="1">
            <a:spLocks noChangeArrowheads="1"/>
          </p:cNvSpPr>
          <p:nvPr/>
        </p:nvSpPr>
        <p:spPr bwMode="auto">
          <a:xfrm>
            <a:off x="1043608" y="1012666"/>
            <a:ext cx="71287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Снижение эмиссии парниковых газов</a:t>
            </a:r>
          </a:p>
        </p:txBody>
      </p:sp>
      <p:sp>
        <p:nvSpPr>
          <p:cNvPr id="74" name="Заголовок 6"/>
          <p:cNvSpPr txBox="1">
            <a:spLocks/>
          </p:cNvSpPr>
          <p:nvPr/>
        </p:nvSpPr>
        <p:spPr>
          <a:xfrm>
            <a:off x="1763688" y="260648"/>
            <a:ext cx="5688632" cy="360040"/>
          </a:xfrm>
          <a:prstGeom prst="rect">
            <a:avLst/>
          </a:prstGeom>
          <a:effectLst>
            <a:outerShdw blurRad="38100" dist="127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Российский морской регистр судоходства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" name="Рисунок 74" descr="rs_logo_ru2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774" y="296830"/>
            <a:ext cx="752858" cy="755906"/>
          </a:xfrm>
          <a:prstGeom prst="rect">
            <a:avLst/>
          </a:prstGeom>
          <a:effectLst>
            <a:outerShdw blurRad="38100" sx="102000" sy="102000" algn="ctr" rotWithShape="0">
              <a:prstClr val="black">
                <a:alpha val="33000"/>
              </a:prstClr>
            </a:outerShdw>
          </a:effectLst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67544" y="2591033"/>
            <a:ext cx="824843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2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Два основных требования:</a:t>
            </a:r>
          </a:p>
          <a:p>
            <a:endParaRPr lang="ru-RU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Для каждого нового судна валовой вместимостью 400 и более должны быть определены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Требуемый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и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Достигнутый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Конструктивные коэффициенты энергоэффективности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(EEDI).</a:t>
            </a:r>
          </a:p>
          <a:p>
            <a:pPr marL="400050" indent="-400050">
              <a:buFont typeface="+mj-lt"/>
              <a:buAutoNum type="romanUcPeriod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На каждом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новом или существующем судне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валовой вместимостью 400 и более должен иметься и выполняться Судовой план управления энергоэффективностью судна (SEEMP).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00034" y="5190291"/>
            <a:ext cx="82484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2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Правило 2 Приложения VI:</a:t>
            </a:r>
          </a:p>
          <a:p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Новое судно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» -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</a:rPr>
              <a:t>судно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контракт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на постройку которого подписан 1 января 2013 года или после этой даты; или киль которого заложен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не ранее 1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июля 2013 года; или поставка которого осуществлена на или после 1 июля 2015.</a:t>
            </a:r>
            <a:endParaRPr lang="en-US" sz="1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544" y="6597352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89A0C5"/>
                </a:solidFill>
              </a:rPr>
              <a:t>www.rs-class.org</a:t>
            </a:r>
            <a:endParaRPr lang="ru-RU" sz="1100" dirty="0">
              <a:solidFill>
                <a:srgbClr val="89A0C5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323528" y="1556792"/>
            <a:ext cx="8424936" cy="1152128"/>
          </a:xfrm>
          <a:prstGeom prst="roundRect">
            <a:avLst>
              <a:gd name="adj" fmla="val 5429"/>
            </a:avLst>
          </a:prstGeom>
          <a:solidFill>
            <a:srgbClr val="F6F9FC"/>
          </a:solidFill>
          <a:ln>
            <a:solidFill>
              <a:srgbClr val="ACC4DE">
                <a:alpha val="45000"/>
              </a:srgbClr>
            </a:solidFill>
          </a:ln>
          <a:effectLst>
            <a:outerShdw blurRad="38100" dist="12700" dir="5400000" rotWithShape="0">
              <a:srgbClr val="000000">
                <a:alpha val="14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3528" y="3284984"/>
            <a:ext cx="8424936" cy="1152128"/>
          </a:xfrm>
          <a:prstGeom prst="roundRect">
            <a:avLst>
              <a:gd name="adj" fmla="val 5429"/>
            </a:avLst>
          </a:prstGeom>
          <a:solidFill>
            <a:srgbClr val="F6F9FC"/>
          </a:solidFill>
          <a:ln>
            <a:solidFill>
              <a:srgbClr val="ACC4DE">
                <a:alpha val="45000"/>
              </a:srgbClr>
            </a:solidFill>
          </a:ln>
          <a:effectLst>
            <a:outerShdw blurRad="38100" dist="12700" dir="5400000" rotWithShape="0">
              <a:srgbClr val="000000">
                <a:alpha val="14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67544" y="1484784"/>
            <a:ext cx="824843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Правило 20 Приложения VI:</a:t>
            </a: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Требования по Достигнутому Конструктивному коэффициенту энергоэффективности (EEDI) применяются к «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новым судам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».</a:t>
            </a:r>
          </a:p>
          <a:p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Достигнутый Конструктивный коэффициент энергоэффективности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 (EEDI) – величина Конструктивного коэффициента энергоэффективности, фактически достигнутая на отдельном судне в соответствии с правилом 20 Приложения VI.</a:t>
            </a:r>
            <a:endParaRPr lang="en-US" sz="1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76456" y="6596390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0162689-34A1-4179-9866-9F9FC639DD90}" type="slidenum">
              <a:rPr lang="en-US" sz="1100" smtClean="0">
                <a:solidFill>
                  <a:srgbClr val="89A0C5"/>
                </a:solidFill>
              </a:rPr>
              <a:pPr algn="r"/>
              <a:t>4</a:t>
            </a:fld>
            <a:endParaRPr lang="ru-RU" sz="1100" dirty="0">
              <a:solidFill>
                <a:srgbClr val="89A0C5"/>
              </a:solidFill>
            </a:endParaRPr>
          </a:p>
        </p:txBody>
      </p:sp>
      <p:sp>
        <p:nvSpPr>
          <p:cNvPr id="148" name="Rectangle 3"/>
          <p:cNvSpPr txBox="1">
            <a:spLocks noChangeArrowheads="1"/>
          </p:cNvSpPr>
          <p:nvPr/>
        </p:nvSpPr>
        <p:spPr bwMode="auto">
          <a:xfrm>
            <a:off x="1043608" y="908720"/>
            <a:ext cx="77048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Конструктивный коэффициент энергоэффективности (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EEDI)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Заголовок 6"/>
          <p:cNvSpPr txBox="1">
            <a:spLocks/>
          </p:cNvSpPr>
          <p:nvPr/>
        </p:nvSpPr>
        <p:spPr>
          <a:xfrm>
            <a:off x="1763688" y="260648"/>
            <a:ext cx="5688632" cy="360040"/>
          </a:xfrm>
          <a:prstGeom prst="rect">
            <a:avLst/>
          </a:prstGeom>
          <a:effectLst>
            <a:outerShdw blurRad="38100" dist="127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Российский морской регистр судоходства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" name="Рисунок 74" descr="rs_logo_ru2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774" y="296830"/>
            <a:ext cx="752858" cy="755906"/>
          </a:xfrm>
          <a:prstGeom prst="rect">
            <a:avLst/>
          </a:prstGeom>
          <a:effectLst>
            <a:outerShdw blurRad="38100" sx="102000" sy="102000" algn="ctr" rotWithShape="0">
              <a:prstClr val="black">
                <a:alpha val="33000"/>
              </a:prstClr>
            </a:outerShdw>
          </a:effectLst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67544" y="2825641"/>
            <a:ext cx="824843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2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Основное требование для новых судов</a:t>
            </a:r>
          </a:p>
          <a:p>
            <a:endParaRPr lang="ru-RU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00050" indent="-400050">
              <a:lnSpc>
                <a:spcPct val="150000"/>
              </a:lnSpc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Правило 21 Приложения VI:</a:t>
            </a:r>
          </a:p>
          <a:p>
            <a:pPr marL="400050" indent="-400050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основное требование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 для новых судов валовой вместимостью 400 и более –</a:t>
            </a:r>
          </a:p>
          <a:p>
            <a:pPr marL="400050" indent="-400050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Достигнутый EEDI должен быть меньше Требуемого EEDI или равен ему.</a:t>
            </a:r>
            <a:endParaRPr lang="en-US" sz="1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39552" y="5734997"/>
            <a:ext cx="82484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2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200" b="1" dirty="0" smtClean="0"/>
              <a:t>Требуемый Конструктивный коэффициент энергоэффективности</a:t>
            </a:r>
            <a:r>
              <a:rPr lang="ru-RU" sz="1200" dirty="0" smtClean="0"/>
              <a:t> (</a:t>
            </a:r>
            <a:r>
              <a:rPr lang="en-US" sz="1200" dirty="0" smtClean="0"/>
              <a:t>EEDI</a:t>
            </a:r>
            <a:r>
              <a:rPr lang="ru-RU" sz="1200" dirty="0" smtClean="0"/>
              <a:t>) – это максимальная величина Достигнутого Конструктивного коэффициента энергоэффективности, допускаемая правилом 21 Приложения VI в зависимости от типа</a:t>
            </a:r>
          </a:p>
          <a:p>
            <a:r>
              <a:rPr lang="ru-RU" sz="1200" dirty="0" smtClean="0"/>
              <a:t>и размера судна.</a:t>
            </a:r>
            <a:endParaRPr lang="en-US" sz="1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827584" y="4838383"/>
            <a:ext cx="77048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514350" indent="-514350"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Достигнутый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EEDI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≤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Требуемый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EEDI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6597352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89A0C5"/>
                </a:solidFill>
              </a:rPr>
              <a:t>www.rs-class.org</a:t>
            </a:r>
            <a:endParaRPr lang="ru-RU" sz="1100" dirty="0">
              <a:solidFill>
                <a:srgbClr val="89A0C5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026" y="1702549"/>
            <a:ext cx="82484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200" b="1" dirty="0" smtClean="0"/>
              <a:t>Достигнутый </a:t>
            </a:r>
            <a:r>
              <a:rPr lang="en-US" sz="1200" b="1" dirty="0" smtClean="0"/>
              <a:t>EEDI </a:t>
            </a:r>
            <a:r>
              <a:rPr lang="ru-RU" sz="1200" dirty="0" smtClean="0"/>
              <a:t>должен определяться в соответствии с пересмотренным «Руководством ИМО по методу расчета Конструктивного коэффициента энергетической эффективности для новых судов, 2012», приведённом в Резолюции МЕРС.212(63):</a:t>
            </a:r>
            <a:endParaRPr lang="en-US" sz="1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76456" y="6596390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0162689-34A1-4179-9866-9F9FC639DD90}" type="slidenum">
              <a:rPr lang="en-US" sz="1100" smtClean="0">
                <a:solidFill>
                  <a:srgbClr val="89A0C5"/>
                </a:solidFill>
              </a:rPr>
              <a:pPr algn="r"/>
              <a:t>5</a:t>
            </a:fld>
            <a:endParaRPr lang="ru-RU" sz="1100" dirty="0">
              <a:solidFill>
                <a:srgbClr val="89A0C5"/>
              </a:solidFill>
            </a:endParaRPr>
          </a:p>
        </p:txBody>
      </p:sp>
      <p:sp>
        <p:nvSpPr>
          <p:cNvPr id="148" name="Rectangle 3"/>
          <p:cNvSpPr txBox="1">
            <a:spLocks noChangeArrowheads="1"/>
          </p:cNvSpPr>
          <p:nvPr/>
        </p:nvSpPr>
        <p:spPr bwMode="auto">
          <a:xfrm>
            <a:off x="755576" y="908720"/>
            <a:ext cx="77048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514350" indent="-514350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Достигнутый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EEDI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Заголовок 6"/>
          <p:cNvSpPr txBox="1">
            <a:spLocks/>
          </p:cNvSpPr>
          <p:nvPr/>
        </p:nvSpPr>
        <p:spPr>
          <a:xfrm>
            <a:off x="1763688" y="260648"/>
            <a:ext cx="5688632" cy="360040"/>
          </a:xfrm>
          <a:prstGeom prst="rect">
            <a:avLst/>
          </a:prstGeom>
          <a:effectLst>
            <a:outerShdw blurRad="38100" dist="127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Российский морской регистр судоходства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" name="Рисунок 74" descr="rs_logo_ru2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774" y="296830"/>
            <a:ext cx="752858" cy="755906"/>
          </a:xfrm>
          <a:prstGeom prst="rect">
            <a:avLst/>
          </a:prstGeom>
          <a:effectLst>
            <a:outerShdw blurRad="38100" sx="102000" sy="102000" algn="ctr" rotWithShape="0">
              <a:prstClr val="black">
                <a:alpha val="33000"/>
              </a:prstClr>
            </a:outerShdw>
          </a:effectLst>
        </p:spPr>
      </p:pic>
      <p:grpSp>
        <p:nvGrpSpPr>
          <p:cNvPr id="39" name="Группа 38"/>
          <p:cNvGrpSpPr/>
          <p:nvPr/>
        </p:nvGrpSpPr>
        <p:grpSpPr>
          <a:xfrm>
            <a:off x="467544" y="2708920"/>
            <a:ext cx="7992888" cy="2592288"/>
            <a:chOff x="467544" y="2924944"/>
            <a:chExt cx="7992888" cy="2592288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467544" y="2924944"/>
              <a:ext cx="7992888" cy="2592288"/>
              <a:chOff x="467544" y="2924944"/>
              <a:chExt cx="7992888" cy="2592288"/>
            </a:xfrm>
          </p:grpSpPr>
          <p:pic>
            <p:nvPicPr>
              <p:cNvPr id="2050" name="Рисунок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331640" y="3573016"/>
                <a:ext cx="6315075" cy="704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" name="Скругленная прямоугольная выноска 20"/>
              <p:cNvSpPr/>
              <p:nvPr/>
            </p:nvSpPr>
            <p:spPr>
              <a:xfrm>
                <a:off x="539552" y="2924944"/>
                <a:ext cx="1440160" cy="288032"/>
              </a:xfrm>
              <a:prstGeom prst="wedgeRoundRectCallout">
                <a:avLst>
                  <a:gd name="adj1" fmla="val 40879"/>
                  <a:gd name="adj2" fmla="val 174256"/>
                  <a:gd name="adj3" fmla="val 16667"/>
                </a:avLst>
              </a:prstGeom>
              <a:solidFill>
                <a:srgbClr val="E9EFF7"/>
              </a:solidFill>
              <a:ln w="3175">
                <a:solidFill>
                  <a:srgbClr val="ACC4DE"/>
                </a:solidFill>
              </a:ln>
              <a:effectLst>
                <a:outerShdw blurRad="38100" dist="127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dirty="0" smtClean="0">
                    <a:solidFill>
                      <a:schemeClr val="tx2">
                        <a:lumMod val="50000"/>
                      </a:schemeClr>
                    </a:solidFill>
                  </a:rPr>
                  <a:t>Главный двигатель</a:t>
                </a:r>
                <a:endParaRPr lang="ru-RU" sz="11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2" name="Скругленная прямоугольная выноска 21"/>
              <p:cNvSpPr/>
              <p:nvPr/>
            </p:nvSpPr>
            <p:spPr>
              <a:xfrm>
                <a:off x="2051720" y="2924944"/>
                <a:ext cx="2088232" cy="288032"/>
              </a:xfrm>
              <a:prstGeom prst="wedgeRoundRectCallout">
                <a:avLst>
                  <a:gd name="adj1" fmla="val -1660"/>
                  <a:gd name="adj2" fmla="val 209860"/>
                  <a:gd name="adj3" fmla="val 16667"/>
                </a:avLst>
              </a:prstGeom>
              <a:solidFill>
                <a:srgbClr val="E9EFF7"/>
              </a:solidFill>
              <a:ln w="3175">
                <a:solidFill>
                  <a:srgbClr val="ACC4DE"/>
                </a:solidFill>
              </a:ln>
              <a:effectLst>
                <a:outerShdw blurRad="38100" dist="127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dirty="0" smtClean="0">
                    <a:solidFill>
                      <a:schemeClr val="tx2">
                        <a:lumMod val="50000"/>
                      </a:schemeClr>
                    </a:solidFill>
                  </a:rPr>
                  <a:t>Вспомогательные двигатели</a:t>
                </a:r>
                <a:endParaRPr lang="ru-RU" sz="11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" name="Скругленная прямоугольная выноска 22"/>
              <p:cNvSpPr/>
              <p:nvPr/>
            </p:nvSpPr>
            <p:spPr>
              <a:xfrm>
                <a:off x="4211960" y="2924944"/>
                <a:ext cx="2952328" cy="288032"/>
              </a:xfrm>
              <a:prstGeom prst="wedgeRoundRectCallout">
                <a:avLst>
                  <a:gd name="adj1" fmla="val -36635"/>
                  <a:gd name="adj2" fmla="val 206893"/>
                  <a:gd name="adj3" fmla="val 16667"/>
                </a:avLst>
              </a:prstGeom>
              <a:solidFill>
                <a:srgbClr val="E9EFF7"/>
              </a:solidFill>
              <a:ln w="3175">
                <a:solidFill>
                  <a:srgbClr val="ACC4DE"/>
                </a:solidFill>
              </a:ln>
              <a:effectLst>
                <a:outerShdw blurRad="38100" dist="127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dirty="0" smtClean="0">
                    <a:solidFill>
                      <a:schemeClr val="tx2">
                        <a:lumMod val="50000"/>
                      </a:schemeClr>
                    </a:solidFill>
                  </a:rPr>
                  <a:t>Эл. энергия для гребного электромотора</a:t>
                </a:r>
                <a:endParaRPr lang="ru-RU" sz="11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4" name="Скругленная прямоугольная выноска 23"/>
              <p:cNvSpPr/>
              <p:nvPr/>
            </p:nvSpPr>
            <p:spPr>
              <a:xfrm>
                <a:off x="467544" y="4725144"/>
                <a:ext cx="2304256" cy="720080"/>
              </a:xfrm>
              <a:prstGeom prst="wedgeRoundRectCallout">
                <a:avLst>
                  <a:gd name="adj1" fmla="val -1622"/>
                  <a:gd name="adj2" fmla="val -158274"/>
                  <a:gd name="adj3" fmla="val 16667"/>
                </a:avLst>
              </a:prstGeom>
              <a:solidFill>
                <a:srgbClr val="E9EFF7"/>
              </a:solidFill>
              <a:ln w="3175">
                <a:solidFill>
                  <a:srgbClr val="ACC4DE"/>
                </a:solidFill>
              </a:ln>
              <a:effectLst>
                <a:outerShdw blurRad="38100" dist="127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dirty="0" smtClean="0">
                    <a:solidFill>
                      <a:schemeClr val="tx2">
                        <a:lumMod val="50000"/>
                      </a:schemeClr>
                    </a:solidFill>
                  </a:rPr>
                  <a:t>Корректирующий фактор специфической конструкции элементов судов (лед. усиления)</a:t>
                </a:r>
                <a:endParaRPr lang="ru-RU" sz="11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5" name="Скругленная прямоугольная выноска 24"/>
              <p:cNvSpPr/>
              <p:nvPr/>
            </p:nvSpPr>
            <p:spPr>
              <a:xfrm>
                <a:off x="1691680" y="4293096"/>
                <a:ext cx="1584176" cy="288032"/>
              </a:xfrm>
              <a:prstGeom prst="wedgeRoundRectCallout">
                <a:avLst>
                  <a:gd name="adj1" fmla="val 89915"/>
                  <a:gd name="adj2" fmla="val -77935"/>
                  <a:gd name="adj3" fmla="val 16667"/>
                </a:avLst>
              </a:prstGeom>
              <a:solidFill>
                <a:srgbClr val="E9EFF7"/>
              </a:solidFill>
              <a:ln w="3175">
                <a:solidFill>
                  <a:srgbClr val="ACC4DE"/>
                </a:solidFill>
              </a:ln>
              <a:effectLst>
                <a:outerShdw blurRad="38100" dist="127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dirty="0" smtClean="0">
                    <a:solidFill>
                      <a:schemeClr val="tx2">
                        <a:lumMod val="50000"/>
                      </a:schemeClr>
                    </a:solidFill>
                  </a:rPr>
                  <a:t>Фактор вместимости</a:t>
                </a:r>
                <a:endParaRPr lang="ru-RU" sz="11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6" name="Скругленная прямоугольная выноска 25"/>
              <p:cNvSpPr/>
              <p:nvPr/>
            </p:nvSpPr>
            <p:spPr>
              <a:xfrm>
                <a:off x="3059832" y="4725144"/>
                <a:ext cx="1584176" cy="288032"/>
              </a:xfrm>
              <a:prstGeom prst="wedgeRoundRectCallout">
                <a:avLst>
                  <a:gd name="adj1" fmla="val 32733"/>
                  <a:gd name="adj2" fmla="val -172877"/>
                  <a:gd name="adj3" fmla="val 16667"/>
                </a:avLst>
              </a:prstGeom>
              <a:solidFill>
                <a:srgbClr val="E9EFF7"/>
              </a:solidFill>
              <a:ln w="3175">
                <a:solidFill>
                  <a:srgbClr val="ACC4DE"/>
                </a:solidFill>
              </a:ln>
              <a:effectLst>
                <a:outerShdw blurRad="38100" dist="127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dirty="0" smtClean="0">
                    <a:solidFill>
                      <a:schemeClr val="tx2">
                        <a:lumMod val="50000"/>
                      </a:schemeClr>
                    </a:solidFill>
                  </a:rPr>
                  <a:t>DWT / GT</a:t>
                </a:r>
                <a:endParaRPr lang="ru-RU" sz="11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7" name="Скругленная прямоугольная выноска 26"/>
              <p:cNvSpPr/>
              <p:nvPr/>
            </p:nvSpPr>
            <p:spPr>
              <a:xfrm>
                <a:off x="4355976" y="5229200"/>
                <a:ext cx="2088232" cy="288032"/>
              </a:xfrm>
              <a:prstGeom prst="wedgeRoundRectCallout">
                <a:avLst>
                  <a:gd name="adj1" fmla="val -6571"/>
                  <a:gd name="adj2" fmla="val -475509"/>
                  <a:gd name="adj3" fmla="val 16667"/>
                </a:avLst>
              </a:prstGeom>
              <a:solidFill>
                <a:srgbClr val="E9EFF7"/>
              </a:solidFill>
              <a:ln w="3175">
                <a:solidFill>
                  <a:srgbClr val="ACC4DE"/>
                </a:solidFill>
              </a:ln>
              <a:effectLst>
                <a:outerShdw blurRad="38100" dist="127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dirty="0" smtClean="0">
                    <a:solidFill>
                      <a:schemeClr val="tx2">
                        <a:lumMod val="50000"/>
                      </a:schemeClr>
                    </a:solidFill>
                  </a:rPr>
                  <a:t>Утилизация отходящего тепла</a:t>
                </a:r>
                <a:endParaRPr lang="ru-RU" sz="11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8" name="Скругленная прямоугольная выноска 27"/>
              <p:cNvSpPr/>
              <p:nvPr/>
            </p:nvSpPr>
            <p:spPr>
              <a:xfrm>
                <a:off x="5364088" y="4509120"/>
                <a:ext cx="3096344" cy="504056"/>
              </a:xfrm>
              <a:prstGeom prst="wedgeRoundRectCallout">
                <a:avLst>
                  <a:gd name="adj1" fmla="val -8198"/>
                  <a:gd name="adj2" fmla="val -161834"/>
                  <a:gd name="adj3" fmla="val 16667"/>
                </a:avLst>
              </a:prstGeom>
              <a:solidFill>
                <a:srgbClr val="E9EFF7"/>
              </a:solidFill>
              <a:ln w="3175">
                <a:solidFill>
                  <a:srgbClr val="ACC4DE"/>
                </a:solidFill>
              </a:ln>
              <a:effectLst>
                <a:outerShdw blurRad="38100" dist="127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dirty="0" smtClean="0">
                    <a:solidFill>
                      <a:schemeClr val="tx2">
                        <a:lumMod val="50000"/>
                      </a:schemeClr>
                    </a:solidFill>
                  </a:rPr>
                  <a:t>Экономия мощности главного двигателя</a:t>
                </a:r>
              </a:p>
              <a:p>
                <a:pPr algn="ctr"/>
                <a:r>
                  <a:rPr lang="ru-RU" sz="1100" dirty="0" smtClean="0">
                    <a:solidFill>
                      <a:schemeClr val="tx2">
                        <a:lumMod val="50000"/>
                      </a:schemeClr>
                    </a:solidFill>
                  </a:rPr>
                  <a:t>за счёт применения эффективных технологий</a:t>
                </a:r>
                <a:endParaRPr lang="ru-RU" sz="11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1" name="Овал 30"/>
            <p:cNvSpPr/>
            <p:nvPr/>
          </p:nvSpPr>
          <p:spPr>
            <a:xfrm>
              <a:off x="1547664" y="3645024"/>
              <a:ext cx="72008" cy="288032"/>
            </a:xfrm>
            <a:prstGeom prst="ellipse">
              <a:avLst/>
            </a:prstGeom>
            <a:noFill/>
            <a:ln w="3175">
              <a:solidFill>
                <a:srgbClr val="FF0000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1619672" y="3573016"/>
              <a:ext cx="423664" cy="432048"/>
            </a:xfrm>
            <a:prstGeom prst="ellipse">
              <a:avLst/>
            </a:prstGeom>
            <a:noFill/>
            <a:ln w="3175">
              <a:solidFill>
                <a:srgbClr val="FF0000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2987824" y="3645024"/>
              <a:ext cx="279648" cy="288032"/>
            </a:xfrm>
            <a:prstGeom prst="ellipse">
              <a:avLst/>
            </a:prstGeom>
            <a:noFill/>
            <a:ln w="3175">
              <a:solidFill>
                <a:srgbClr val="FF0000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436368" y="3645024"/>
              <a:ext cx="279648" cy="288032"/>
            </a:xfrm>
            <a:prstGeom prst="ellipse">
              <a:avLst/>
            </a:prstGeom>
            <a:noFill/>
            <a:ln w="3175">
              <a:solidFill>
                <a:srgbClr val="FF0000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6588224" y="3645024"/>
              <a:ext cx="279648" cy="288032"/>
            </a:xfrm>
            <a:prstGeom prst="ellipse">
              <a:avLst/>
            </a:prstGeom>
            <a:noFill/>
            <a:ln w="3175">
              <a:solidFill>
                <a:srgbClr val="FF0000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5148064" y="3645024"/>
              <a:ext cx="360040" cy="360040"/>
            </a:xfrm>
            <a:prstGeom prst="ellipse">
              <a:avLst/>
            </a:prstGeom>
            <a:noFill/>
            <a:ln w="3175">
              <a:solidFill>
                <a:srgbClr val="FF0000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4211960" y="4077072"/>
              <a:ext cx="504056" cy="288032"/>
            </a:xfrm>
            <a:prstGeom prst="ellipse">
              <a:avLst/>
            </a:prstGeom>
            <a:noFill/>
            <a:ln w="3175">
              <a:solidFill>
                <a:srgbClr val="FF0000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923928" y="4077072"/>
              <a:ext cx="144016" cy="216024"/>
            </a:xfrm>
            <a:prstGeom prst="ellipse">
              <a:avLst/>
            </a:prstGeom>
            <a:noFill/>
            <a:ln w="3175">
              <a:solidFill>
                <a:srgbClr val="FF0000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67544" y="6597352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89A0C5"/>
                </a:solidFill>
              </a:rPr>
              <a:t>www.rs-class.org</a:t>
            </a:r>
            <a:endParaRPr lang="ru-RU" sz="1100" dirty="0">
              <a:solidFill>
                <a:srgbClr val="89A0C5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026" y="1628800"/>
            <a:ext cx="8248430" cy="4693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pPr>
              <a:spcAft>
                <a:spcPts val="200"/>
              </a:spcAft>
            </a:pPr>
            <a:r>
              <a:rPr lang="en-US" sz="1200" b="1" i="1" dirty="0" smtClean="0"/>
              <a:t>SFC</a:t>
            </a:r>
            <a:r>
              <a:rPr lang="ru-RU" sz="1200" dirty="0" smtClean="0"/>
              <a:t> - удельный расход топлива двигателя [</a:t>
            </a:r>
            <a:r>
              <a:rPr lang="ru-RU" sz="1200" i="1" dirty="0" smtClean="0"/>
              <a:t>г/кВт час</a:t>
            </a:r>
            <a:r>
              <a:rPr lang="ru-RU" sz="1200" dirty="0" smtClean="0"/>
              <a:t>];</a:t>
            </a:r>
          </a:p>
          <a:p>
            <a:pPr>
              <a:spcAft>
                <a:spcPts val="200"/>
              </a:spcAft>
            </a:pPr>
            <a:r>
              <a:rPr lang="en-US" sz="1200" b="1" i="1" dirty="0" smtClean="0"/>
              <a:t>C</a:t>
            </a:r>
            <a:r>
              <a:rPr lang="en-US" sz="1200" b="1" i="1" baseline="-25000" dirty="0" smtClean="0"/>
              <a:t>F</a:t>
            </a:r>
            <a:r>
              <a:rPr lang="ru-RU" sz="1200" dirty="0" smtClean="0"/>
              <a:t> -    безразмерный переводной коэффициент между расходом топлива в двигателе (</a:t>
            </a:r>
            <a:r>
              <a:rPr lang="ru-RU" sz="1200" i="1" dirty="0" smtClean="0"/>
              <a:t>г</a:t>
            </a:r>
            <a:r>
              <a:rPr lang="ru-RU" sz="1200" dirty="0" smtClean="0"/>
              <a:t>) и выбросами СО</a:t>
            </a:r>
            <a:r>
              <a:rPr lang="ru-RU" sz="1200" baseline="-25000" dirty="0" smtClean="0"/>
              <a:t>2 </a:t>
            </a:r>
            <a:r>
              <a:rPr lang="ru-RU" sz="1200" dirty="0" smtClean="0"/>
              <a:t>(</a:t>
            </a:r>
            <a:r>
              <a:rPr lang="ru-RU" sz="1200" i="1" dirty="0" smtClean="0"/>
              <a:t>г</a:t>
            </a:r>
            <a:r>
              <a:rPr lang="ru-RU" sz="1200" dirty="0" smtClean="0"/>
              <a:t>), </a:t>
            </a:r>
          </a:p>
          <a:p>
            <a:pPr>
              <a:spcAft>
                <a:spcPts val="200"/>
              </a:spcAft>
            </a:pPr>
            <a:r>
              <a:rPr lang="ru-RU" sz="1200" dirty="0" smtClean="0"/>
              <a:t>         определёнными по содержанию углерода С в конкретном топливе [</a:t>
            </a:r>
            <a:r>
              <a:rPr lang="ru-RU" sz="1200" i="1" dirty="0" smtClean="0"/>
              <a:t>г СО</a:t>
            </a:r>
            <a:r>
              <a:rPr lang="ru-RU" sz="1200" i="1" baseline="-25000" dirty="0" smtClean="0"/>
              <a:t>2</a:t>
            </a:r>
            <a:r>
              <a:rPr lang="ru-RU" sz="1200" i="1" dirty="0" smtClean="0"/>
              <a:t>./ г топлива</a:t>
            </a:r>
            <a:r>
              <a:rPr lang="ru-RU" sz="1200" dirty="0" smtClean="0"/>
              <a:t>];</a:t>
            </a:r>
          </a:p>
          <a:p>
            <a:pPr>
              <a:spcAft>
                <a:spcPts val="200"/>
              </a:spcAft>
            </a:pPr>
            <a:r>
              <a:rPr lang="ru-RU" sz="1200" b="1" dirty="0" err="1" smtClean="0"/>
              <a:t>Р</a:t>
            </a:r>
            <a:r>
              <a:rPr lang="ru-RU" sz="1200" b="1" baseline="-25000" dirty="0" err="1" smtClean="0"/>
              <a:t>Ме</a:t>
            </a:r>
            <a:r>
              <a:rPr lang="en-US" sz="1200" b="1" baseline="-25000" dirty="0" err="1" smtClean="0"/>
              <a:t>i</a:t>
            </a:r>
            <a:r>
              <a:rPr lang="ru-RU" sz="1200" b="1" dirty="0" smtClean="0"/>
              <a:t>,</a:t>
            </a:r>
            <a:r>
              <a:rPr lang="ru-RU" sz="1200" dirty="0" smtClean="0"/>
              <a:t> – показатель мощности каждого главного двигателя, равный 75% от его номинальной мощности за вычетом</a:t>
            </a:r>
          </a:p>
          <a:p>
            <a:pPr>
              <a:spcAft>
                <a:spcPts val="200"/>
              </a:spcAft>
            </a:pPr>
            <a:r>
              <a:rPr lang="ru-RU" sz="1200" dirty="0" smtClean="0"/>
              <a:t>         мощности, потребляемой </a:t>
            </a:r>
            <a:r>
              <a:rPr lang="ru-RU" sz="1200" dirty="0" err="1" smtClean="0"/>
              <a:t>валогенератором</a:t>
            </a:r>
            <a:r>
              <a:rPr lang="ru-RU" sz="1200" dirty="0" smtClean="0"/>
              <a:t> (в случае его наличия);</a:t>
            </a:r>
          </a:p>
          <a:p>
            <a:pPr>
              <a:spcAft>
                <a:spcPts val="200"/>
              </a:spcAft>
            </a:pPr>
            <a:r>
              <a:rPr lang="en-US" sz="1200" b="1" dirty="0" smtClean="0"/>
              <a:t>P</a:t>
            </a:r>
            <a:r>
              <a:rPr lang="en-US" sz="1200" b="1" baseline="-25000" dirty="0" smtClean="0"/>
              <a:t>AE</a:t>
            </a:r>
            <a:r>
              <a:rPr lang="en-US" sz="1200" b="1" dirty="0" smtClean="0"/>
              <a:t> </a:t>
            </a:r>
            <a:r>
              <a:rPr lang="ru-RU" sz="1200" dirty="0" smtClean="0"/>
              <a:t>–</a:t>
            </a:r>
            <a:r>
              <a:rPr lang="ru-RU" sz="1200" b="1" dirty="0" smtClean="0"/>
              <a:t> </a:t>
            </a:r>
            <a:r>
              <a:rPr lang="ru-RU" sz="1200" dirty="0" smtClean="0"/>
              <a:t>показатель требуемой мощности вспомогательных двигателей для обеспечения электроэнергией</a:t>
            </a:r>
          </a:p>
          <a:p>
            <a:pPr>
              <a:spcAft>
                <a:spcPts val="200"/>
              </a:spcAft>
            </a:pPr>
            <a:r>
              <a:rPr lang="ru-RU" sz="1200" dirty="0" smtClean="0"/>
              <a:t>         при максимальной загрузке судна;</a:t>
            </a:r>
          </a:p>
          <a:p>
            <a:pPr>
              <a:spcAft>
                <a:spcPts val="200"/>
              </a:spcAft>
            </a:pPr>
            <a:r>
              <a:rPr lang="en-US" sz="1200" b="1" dirty="0" smtClean="0"/>
              <a:t>P</a:t>
            </a:r>
            <a:r>
              <a:rPr lang="en-US" sz="1200" b="1" baseline="-25000" dirty="0" smtClean="0"/>
              <a:t>PTI</a:t>
            </a:r>
            <a:r>
              <a:rPr lang="ru-RU" sz="1200" dirty="0" smtClean="0"/>
              <a:t> – показатель, равный 75% номинальной мощности, потребляемой каждым гребным электромотором</a:t>
            </a:r>
          </a:p>
          <a:p>
            <a:pPr>
              <a:spcAft>
                <a:spcPts val="200"/>
              </a:spcAft>
            </a:pPr>
            <a:r>
              <a:rPr lang="ru-RU" sz="1200" dirty="0" smtClean="0"/>
              <a:t>         с учётом механических потерь в электромоторе и без учёта потерь в генераторе;</a:t>
            </a:r>
          </a:p>
          <a:p>
            <a:pPr>
              <a:spcAft>
                <a:spcPts val="200"/>
              </a:spcAft>
            </a:pPr>
            <a:r>
              <a:rPr lang="en-US" sz="1200" b="1" dirty="0" smtClean="0"/>
              <a:t>P</a:t>
            </a:r>
            <a:r>
              <a:rPr lang="ru-RU" sz="1200" b="1" baseline="-25000" dirty="0" err="1" smtClean="0"/>
              <a:t>AEeff</a:t>
            </a:r>
            <a:r>
              <a:rPr lang="ru-RU" sz="1200" dirty="0" smtClean="0"/>
              <a:t> – показатель сокращения электрической энергии за счёт использованию </a:t>
            </a:r>
            <a:r>
              <a:rPr lang="ru-RU" sz="1200" dirty="0" err="1" smtClean="0"/>
              <a:t>энергоэффективных</a:t>
            </a:r>
            <a:r>
              <a:rPr lang="ru-RU" sz="1200" dirty="0" smtClean="0"/>
              <a:t> технологий </a:t>
            </a:r>
          </a:p>
          <a:p>
            <a:pPr>
              <a:spcAft>
                <a:spcPts val="200"/>
              </a:spcAft>
            </a:pPr>
            <a:r>
              <a:rPr lang="ru-RU" sz="1200" dirty="0" smtClean="0"/>
              <a:t>         (использование отходящего тепла главного двигателя);</a:t>
            </a:r>
          </a:p>
          <a:p>
            <a:pPr>
              <a:spcAft>
                <a:spcPts val="200"/>
              </a:spcAft>
            </a:pPr>
            <a:r>
              <a:rPr lang="en-US" sz="1200" b="1" dirty="0" err="1" smtClean="0"/>
              <a:t>P</a:t>
            </a:r>
            <a:r>
              <a:rPr lang="en-US" sz="1200" b="1" baseline="-25000" dirty="0" err="1" smtClean="0"/>
              <a:t>eff</a:t>
            </a:r>
            <a:r>
              <a:rPr lang="en-US" sz="1200" b="1" dirty="0" smtClean="0"/>
              <a:t> </a:t>
            </a:r>
            <a:r>
              <a:rPr lang="ru-RU" sz="1200" dirty="0" smtClean="0"/>
              <a:t>– показатель сокращения мощности главного двигателя за счёт применения эффективных инновационных технологий </a:t>
            </a:r>
          </a:p>
          <a:p>
            <a:pPr>
              <a:spcAft>
                <a:spcPts val="200"/>
              </a:spcAft>
            </a:pPr>
            <a:r>
              <a:rPr lang="ru-RU" sz="1200" dirty="0" smtClean="0"/>
              <a:t>         в </a:t>
            </a:r>
            <a:r>
              <a:rPr lang="ru-RU" sz="1200" dirty="0" err="1" smtClean="0"/>
              <a:t>пропульсивной</a:t>
            </a:r>
            <a:r>
              <a:rPr lang="ru-RU" sz="1200" dirty="0" smtClean="0"/>
              <a:t> установке при 75% мощности главного двигателя;</a:t>
            </a:r>
          </a:p>
          <a:p>
            <a:pPr>
              <a:spcAft>
                <a:spcPts val="200"/>
              </a:spcAft>
            </a:pPr>
            <a:r>
              <a:rPr lang="en-US" sz="1200" b="1" i="1" dirty="0" err="1" smtClean="0"/>
              <a:t>f</a:t>
            </a:r>
            <a:r>
              <a:rPr lang="en-US" sz="1200" b="1" i="1" baseline="-25000" dirty="0" err="1" smtClean="0"/>
              <a:t>i</a:t>
            </a:r>
            <a:r>
              <a:rPr lang="en-US" sz="1200" b="1" dirty="0" smtClean="0"/>
              <a:t> </a:t>
            </a:r>
            <a:r>
              <a:rPr lang="ru-RU" sz="1200" dirty="0" smtClean="0"/>
              <a:t>– фактор вместимости судна, учитывающий необходимость выполнения требований по ограничению вместимости судна,</a:t>
            </a:r>
          </a:p>
          <a:p>
            <a:pPr>
              <a:spcAft>
                <a:spcPts val="200"/>
              </a:spcAft>
            </a:pPr>
            <a:r>
              <a:rPr lang="ru-RU" sz="1200" dirty="0" smtClean="0"/>
              <a:t>        например требований которые применяются к судам ледового класса.</a:t>
            </a:r>
          </a:p>
          <a:p>
            <a:pPr>
              <a:spcAft>
                <a:spcPts val="200"/>
              </a:spcAft>
            </a:pPr>
            <a:r>
              <a:rPr lang="en-US" sz="1200" b="1" i="1" dirty="0" err="1" smtClean="0"/>
              <a:t>f</a:t>
            </a:r>
            <a:r>
              <a:rPr lang="en-US" sz="1200" b="1" i="1" baseline="-25000" dirty="0" err="1" smtClean="0"/>
              <a:t>j</a:t>
            </a:r>
            <a:r>
              <a:rPr lang="en-US" sz="1200" b="1" dirty="0" smtClean="0"/>
              <a:t> </a:t>
            </a:r>
            <a:r>
              <a:rPr lang="ru-RU" sz="1200" dirty="0" smtClean="0"/>
              <a:t>– корректирующий фактор, учитывающий специфическую конструкцию элементов судов,</a:t>
            </a:r>
          </a:p>
          <a:p>
            <a:pPr>
              <a:spcAft>
                <a:spcPts val="200"/>
              </a:spcAft>
            </a:pPr>
            <a:r>
              <a:rPr lang="ru-RU" sz="1200" dirty="0" smtClean="0"/>
              <a:t>        например, судов ледового класса.</a:t>
            </a:r>
          </a:p>
          <a:p>
            <a:pPr>
              <a:spcAft>
                <a:spcPts val="200"/>
              </a:spcAft>
            </a:pPr>
            <a:r>
              <a:rPr lang="en-US" sz="1200" b="1" i="1" dirty="0" err="1" smtClean="0"/>
              <a:t>f</a:t>
            </a:r>
            <a:r>
              <a:rPr lang="en-US" sz="1200" b="1" i="1" baseline="-25000" dirty="0" err="1" smtClean="0"/>
              <a:t>w</a:t>
            </a:r>
            <a:r>
              <a:rPr lang="en-US" sz="1200" b="1" dirty="0" smtClean="0"/>
              <a:t> </a:t>
            </a:r>
            <a:r>
              <a:rPr lang="ru-RU" sz="1200" dirty="0" smtClean="0"/>
              <a:t>– безразмерный коэффициент, учитывающий снижение скорости при определённом неблагоприятном состоянии моря </a:t>
            </a:r>
          </a:p>
          <a:p>
            <a:pPr>
              <a:spcAft>
                <a:spcPts val="200"/>
              </a:spcAft>
            </a:pPr>
            <a:r>
              <a:rPr lang="ru-RU" sz="1200" dirty="0" smtClean="0"/>
              <a:t>        в зависимости от высоты и частоты волны, а также от скорости ветра.</a:t>
            </a:r>
          </a:p>
          <a:p>
            <a:pPr>
              <a:spcAft>
                <a:spcPts val="200"/>
              </a:spcAft>
            </a:pPr>
            <a:r>
              <a:rPr lang="en-US" sz="1200" b="1" i="1" dirty="0" err="1" smtClean="0"/>
              <a:t>f</a:t>
            </a:r>
            <a:r>
              <a:rPr lang="en-US" sz="1200" b="1" baseline="-25000" dirty="0" err="1" smtClean="0"/>
              <a:t>eff</a:t>
            </a:r>
            <a:r>
              <a:rPr lang="en-US" sz="1200" b="1" dirty="0" smtClean="0"/>
              <a:t> </a:t>
            </a:r>
            <a:r>
              <a:rPr lang="ru-RU" sz="1200" dirty="0" smtClean="0"/>
              <a:t>– коэффициент доступности каждой инновационной технологии.</a:t>
            </a:r>
          </a:p>
          <a:p>
            <a:pPr>
              <a:spcAft>
                <a:spcPts val="200"/>
              </a:spcAft>
            </a:pPr>
            <a:r>
              <a:rPr lang="en-US" sz="1200" b="1" i="1" dirty="0" err="1" smtClean="0"/>
              <a:t>V</a:t>
            </a:r>
            <a:r>
              <a:rPr lang="en-US" sz="1200" b="1" i="1" baseline="-25000" dirty="0" err="1" smtClean="0"/>
              <a:t>ref</a:t>
            </a:r>
            <a:r>
              <a:rPr lang="en-US" sz="1200" b="1" dirty="0" smtClean="0"/>
              <a:t> </a:t>
            </a:r>
            <a:r>
              <a:rPr lang="ru-RU" sz="1200" dirty="0" smtClean="0"/>
              <a:t>– скорость судна, измеренная на глубокой воде с учётом соответствующей вместимости (дедвейт </a:t>
            </a:r>
            <a:r>
              <a:rPr lang="en-US" sz="1200" dirty="0" smtClean="0"/>
              <a:t>DWT </a:t>
            </a:r>
            <a:r>
              <a:rPr lang="ru-RU" sz="1200" dirty="0" smtClean="0"/>
              <a:t>/ валовая </a:t>
            </a:r>
          </a:p>
          <a:p>
            <a:pPr>
              <a:spcAft>
                <a:spcPts val="200"/>
              </a:spcAft>
            </a:pPr>
            <a:r>
              <a:rPr lang="ru-RU" sz="1200" dirty="0" smtClean="0"/>
              <a:t>         вместимость </a:t>
            </a:r>
            <a:r>
              <a:rPr lang="en-US" sz="1200" dirty="0" smtClean="0"/>
              <a:t>GT </a:t>
            </a:r>
            <a:r>
              <a:rPr lang="ru-RU" sz="1200" dirty="0" smtClean="0"/>
              <a:t>в зависимости от типа судна) в соответствии с вышеуказанным Руководством [</a:t>
            </a:r>
            <a:r>
              <a:rPr lang="ru-RU" sz="1200" i="1" dirty="0" smtClean="0"/>
              <a:t>узлы</a:t>
            </a:r>
            <a:r>
              <a:rPr lang="ru-RU" sz="1200" dirty="0" smtClean="0"/>
              <a:t>].</a:t>
            </a:r>
            <a:endParaRPr lang="en-US" sz="1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76456" y="6596390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0162689-34A1-4179-9866-9F9FC639DD90}" type="slidenum">
              <a:rPr lang="en-US" sz="1100" smtClean="0">
                <a:solidFill>
                  <a:srgbClr val="89A0C5"/>
                </a:solidFill>
              </a:rPr>
              <a:pPr algn="r"/>
              <a:t>6</a:t>
            </a:fld>
            <a:endParaRPr lang="ru-RU" sz="1100" dirty="0">
              <a:solidFill>
                <a:srgbClr val="89A0C5"/>
              </a:solidFill>
            </a:endParaRPr>
          </a:p>
        </p:txBody>
      </p:sp>
      <p:sp>
        <p:nvSpPr>
          <p:cNvPr id="148" name="Rectangle 3"/>
          <p:cNvSpPr txBox="1">
            <a:spLocks noChangeArrowheads="1"/>
          </p:cNvSpPr>
          <p:nvPr/>
        </p:nvSpPr>
        <p:spPr bwMode="auto">
          <a:xfrm>
            <a:off x="755576" y="908720"/>
            <a:ext cx="77048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514350" indent="-514350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Достигнутый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EEDI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Заголовок 6"/>
          <p:cNvSpPr txBox="1">
            <a:spLocks/>
          </p:cNvSpPr>
          <p:nvPr/>
        </p:nvSpPr>
        <p:spPr>
          <a:xfrm>
            <a:off x="1763688" y="260648"/>
            <a:ext cx="5688632" cy="360040"/>
          </a:xfrm>
          <a:prstGeom prst="rect">
            <a:avLst/>
          </a:prstGeom>
          <a:effectLst>
            <a:outerShdw blurRad="38100" dist="127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Российский морской регистр судоходства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" name="Рисунок 74" descr="rs_logo_ru2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774" y="296830"/>
            <a:ext cx="752858" cy="755906"/>
          </a:xfrm>
          <a:prstGeom prst="rect">
            <a:avLst/>
          </a:prstGeom>
          <a:effectLst>
            <a:outerShdw blurRad="38100" sx="102000" sy="102000" algn="ctr" rotWithShape="0">
              <a:prstClr val="black">
                <a:alpha val="33000"/>
              </a:prstClr>
            </a:outerShdw>
          </a:effectLst>
        </p:spPr>
      </p:pic>
      <p:sp>
        <p:nvSpPr>
          <p:cNvPr id="29" name="TextBox 28"/>
          <p:cNvSpPr txBox="1"/>
          <p:nvPr/>
        </p:nvSpPr>
        <p:spPr>
          <a:xfrm>
            <a:off x="467544" y="6597352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89A0C5"/>
                </a:solidFill>
              </a:rPr>
              <a:t>www.rs-class.org</a:t>
            </a:r>
            <a:endParaRPr lang="ru-RU" sz="1100" dirty="0">
              <a:solidFill>
                <a:srgbClr val="89A0C5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026" y="1484784"/>
            <a:ext cx="824843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200" b="1" dirty="0" smtClean="0"/>
              <a:t>Требуемый </a:t>
            </a:r>
            <a:r>
              <a:rPr lang="en-US" sz="1200" b="1" dirty="0" smtClean="0"/>
              <a:t>EEDI</a:t>
            </a:r>
            <a:r>
              <a:rPr lang="ru-RU" sz="1200" dirty="0" smtClean="0"/>
              <a:t> должен определяться произведением величины базовой линии для конкретного типа судна на множитель «(1-Х/100)», в котором учитывается величина уменьшающего фактора Х, зависящего от типа судна, его размеров и четырёх временных фаз применения этого фактора (табл. 1):</a:t>
            </a:r>
          </a:p>
          <a:p>
            <a:endParaRPr lang="ru-RU" sz="1200" b="1" dirty="0" smtClean="0"/>
          </a:p>
          <a:p>
            <a:r>
              <a:rPr lang="ru-RU" sz="1200" b="1" dirty="0" smtClean="0"/>
              <a:t>Требуемый </a:t>
            </a:r>
            <a:r>
              <a:rPr lang="en-US" sz="1200" b="1" dirty="0" smtClean="0"/>
              <a:t>EEDI</a:t>
            </a:r>
            <a:r>
              <a:rPr lang="ru-RU" sz="1200" b="1" dirty="0" smtClean="0"/>
              <a:t> = (1-</a:t>
            </a:r>
            <a:r>
              <a:rPr lang="ru-RU" sz="1200" b="1" dirty="0" smtClean="0">
                <a:solidFill>
                  <a:srgbClr val="FF0000"/>
                </a:solidFill>
              </a:rPr>
              <a:t>Х</a:t>
            </a:r>
            <a:r>
              <a:rPr lang="ru-RU" sz="1200" b="1" dirty="0" smtClean="0"/>
              <a:t>/100) </a:t>
            </a:r>
            <a:r>
              <a:rPr lang="ru-RU" sz="1200" b="1" dirty="0" smtClean="0">
                <a:solidFill>
                  <a:srgbClr val="FF0000"/>
                </a:solidFill>
              </a:rPr>
              <a:t>•</a:t>
            </a:r>
            <a:r>
              <a:rPr lang="ru-RU" sz="1200" b="1" dirty="0" smtClean="0"/>
              <a:t> величина Базовой линии</a:t>
            </a:r>
          </a:p>
          <a:p>
            <a:r>
              <a:rPr lang="ru-RU" sz="1200" dirty="0" smtClean="0"/>
              <a:t>где </a:t>
            </a:r>
            <a:r>
              <a:rPr lang="ru-RU" sz="1200" dirty="0" smtClean="0">
                <a:solidFill>
                  <a:srgbClr val="FF0000"/>
                </a:solidFill>
              </a:rPr>
              <a:t>Х</a:t>
            </a:r>
            <a:r>
              <a:rPr lang="ru-RU" sz="1200" dirty="0" smtClean="0"/>
              <a:t> – уменьшающий фактор, определяемый из таблицы 1 временных фаз применения этого фактора.</a:t>
            </a:r>
            <a:endParaRPr lang="en-US" sz="1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76456" y="6596390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0162689-34A1-4179-9866-9F9FC639DD90}" type="slidenum">
              <a:rPr lang="en-US" sz="1100" smtClean="0">
                <a:solidFill>
                  <a:srgbClr val="89A0C5"/>
                </a:solidFill>
              </a:rPr>
              <a:pPr algn="r"/>
              <a:t>7</a:t>
            </a:fld>
            <a:endParaRPr lang="ru-RU" sz="1100" dirty="0">
              <a:solidFill>
                <a:srgbClr val="89A0C5"/>
              </a:solidFill>
            </a:endParaRPr>
          </a:p>
        </p:txBody>
      </p:sp>
      <p:sp>
        <p:nvSpPr>
          <p:cNvPr id="148" name="Rectangle 3"/>
          <p:cNvSpPr txBox="1">
            <a:spLocks noChangeArrowheads="1"/>
          </p:cNvSpPr>
          <p:nvPr/>
        </p:nvSpPr>
        <p:spPr bwMode="auto">
          <a:xfrm>
            <a:off x="755576" y="908720"/>
            <a:ext cx="77048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514350" indent="-514350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Требуемый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EEDI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Заголовок 6"/>
          <p:cNvSpPr txBox="1">
            <a:spLocks/>
          </p:cNvSpPr>
          <p:nvPr/>
        </p:nvSpPr>
        <p:spPr>
          <a:xfrm>
            <a:off x="1763688" y="260648"/>
            <a:ext cx="5688632" cy="360040"/>
          </a:xfrm>
          <a:prstGeom prst="rect">
            <a:avLst/>
          </a:prstGeom>
          <a:effectLst>
            <a:outerShdw blurRad="38100" dist="127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Российский морской регистр судоходства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" name="Рисунок 74" descr="rs_logo_ru2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774" y="296830"/>
            <a:ext cx="752858" cy="755906"/>
          </a:xfrm>
          <a:prstGeom prst="rect">
            <a:avLst/>
          </a:prstGeom>
          <a:effectLst>
            <a:outerShdw blurRad="38100" sx="102000" sy="102000" algn="ctr" rotWithShape="0">
              <a:prstClr val="black">
                <a:alpha val="33000"/>
              </a:prstClr>
            </a:outerShdw>
          </a:effectLst>
        </p:spPr>
      </p:pic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467544" y="2708920"/>
          <a:ext cx="8208912" cy="3287650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67568"/>
                <a:gridCol w="1368444"/>
                <a:gridCol w="1368444"/>
                <a:gridCol w="1367568"/>
                <a:gridCol w="1368444"/>
                <a:gridCol w="1368444"/>
              </a:tblGrid>
              <a:tr h="434110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Тип судна</a:t>
                      </a:r>
                      <a:endParaRPr lang="ru-RU" sz="10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Дедвейт (DWT)</a:t>
                      </a:r>
                      <a:endParaRPr lang="ru-RU" sz="10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Фаза</a:t>
                      </a:r>
                      <a:r>
                        <a:rPr lang="en-US" sz="900" b="1" dirty="0"/>
                        <a:t> 0</a:t>
                      </a:r>
                      <a:endParaRPr lang="ru-RU" sz="1000" b="1" dirty="0"/>
                    </a:p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1 </a:t>
                      </a:r>
                      <a:r>
                        <a:rPr lang="ru-RU" sz="900" dirty="0" err="1"/>
                        <a:t>янв</a:t>
                      </a:r>
                      <a:r>
                        <a:rPr lang="ru-RU" sz="900" dirty="0"/>
                        <a:t> 2013 </a:t>
                      </a:r>
                      <a:r>
                        <a:rPr lang="ru-RU" sz="900" dirty="0" smtClean="0"/>
                        <a:t>- </a:t>
                      </a:r>
                      <a:r>
                        <a:rPr lang="en-US" sz="900" dirty="0" smtClean="0"/>
                        <a:t>31 </a:t>
                      </a:r>
                      <a:r>
                        <a:rPr lang="ru-RU" sz="900" dirty="0"/>
                        <a:t>дек</a:t>
                      </a:r>
                      <a:r>
                        <a:rPr lang="en-US" sz="900" dirty="0"/>
                        <a:t> 2014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Фаза</a:t>
                      </a:r>
                      <a:r>
                        <a:rPr lang="en-US" sz="900" b="1" dirty="0"/>
                        <a:t> 1</a:t>
                      </a:r>
                      <a:endParaRPr lang="ru-RU" sz="1000" b="1" dirty="0"/>
                    </a:p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1 </a:t>
                      </a:r>
                      <a:r>
                        <a:rPr lang="ru-RU" sz="900" dirty="0" err="1"/>
                        <a:t>янв</a:t>
                      </a:r>
                      <a:r>
                        <a:rPr lang="ru-RU" sz="900" dirty="0"/>
                        <a:t> 2015 </a:t>
                      </a:r>
                      <a:r>
                        <a:rPr lang="ru-RU" sz="900" dirty="0" smtClean="0"/>
                        <a:t>- </a:t>
                      </a:r>
                      <a:r>
                        <a:rPr lang="en-US" sz="900" dirty="0" smtClean="0"/>
                        <a:t>31 </a:t>
                      </a:r>
                      <a:r>
                        <a:rPr lang="ru-RU" sz="900" dirty="0"/>
                        <a:t>дек</a:t>
                      </a:r>
                      <a:r>
                        <a:rPr lang="en-US" sz="900" dirty="0"/>
                        <a:t> 2019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Фаза 2</a:t>
                      </a:r>
                      <a:endParaRPr lang="ru-RU" sz="1000" b="1" dirty="0"/>
                    </a:p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dirty="0"/>
                        <a:t>1 </a:t>
                      </a:r>
                      <a:r>
                        <a:rPr lang="ru-RU" sz="900" dirty="0" err="1"/>
                        <a:t>янв</a:t>
                      </a:r>
                      <a:r>
                        <a:rPr lang="en-US" sz="900" dirty="0"/>
                        <a:t> 2020 </a:t>
                      </a:r>
                      <a:r>
                        <a:rPr lang="en-US" sz="900" dirty="0" smtClean="0"/>
                        <a:t>-</a:t>
                      </a:r>
                      <a:r>
                        <a:rPr lang="ru-RU" sz="900" dirty="0" smtClean="0"/>
                        <a:t> 31 </a:t>
                      </a:r>
                      <a:r>
                        <a:rPr lang="ru-RU" sz="900" dirty="0"/>
                        <a:t>дек 2024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Фаза 3</a:t>
                      </a:r>
                      <a:endParaRPr lang="ru-RU" sz="1000" b="1" dirty="0"/>
                    </a:p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1 </a:t>
                      </a:r>
                      <a:r>
                        <a:rPr lang="ru-RU" sz="900" dirty="0" err="1"/>
                        <a:t>янв</a:t>
                      </a:r>
                      <a:r>
                        <a:rPr lang="ru-RU" sz="900" dirty="0"/>
                        <a:t> 2025 и далее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  <a:tr h="206089">
                <a:tc rowSpan="2"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Балкер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20,000</a:t>
                      </a:r>
                      <a:r>
                        <a:rPr lang="en-US" sz="900"/>
                        <a:t> DWT </a:t>
                      </a:r>
                      <a:r>
                        <a:rPr lang="ru-RU" sz="900"/>
                        <a:t>и выше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10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/>
                        <a:t>20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30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  <a:tr h="206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10,000 -20,000</a:t>
                      </a:r>
                      <a:r>
                        <a:rPr lang="en-US" sz="900"/>
                        <a:t> DWT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dirty="0"/>
                        <a:t>n/a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0-10*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0-20*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0-30*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  <a:tr h="206089">
                <a:tc rowSpan="2"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Газовоз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10,000</a:t>
                      </a:r>
                      <a:r>
                        <a:rPr lang="en-US" sz="900"/>
                        <a:t> DWT </a:t>
                      </a:r>
                      <a:r>
                        <a:rPr lang="ru-RU" sz="900"/>
                        <a:t>и выше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10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20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30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  <a:tr h="206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2,000 -10,000</a:t>
                      </a:r>
                      <a:r>
                        <a:rPr lang="en-US" sz="900"/>
                        <a:t> DWT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/>
                        <a:t>n/a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0-10*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0-20*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0-30*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  <a:tr h="206089">
                <a:tc rowSpan="2"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Танкер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20,000</a:t>
                      </a:r>
                      <a:r>
                        <a:rPr lang="en-US" sz="900"/>
                        <a:t> DWT </a:t>
                      </a:r>
                      <a:r>
                        <a:rPr lang="ru-RU" sz="900"/>
                        <a:t>и выше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10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20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30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  <a:tr h="206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4,000 -20,000</a:t>
                      </a:r>
                      <a:r>
                        <a:rPr lang="en-US" sz="900"/>
                        <a:t> DWT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/>
                        <a:t>n/a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0-10*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0-20*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0-30*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  <a:tr h="206089">
                <a:tc rowSpan="2"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Контейнеровоз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15,000</a:t>
                      </a:r>
                      <a:r>
                        <a:rPr lang="en-US" sz="900"/>
                        <a:t> DWT </a:t>
                      </a:r>
                      <a:r>
                        <a:rPr lang="ru-RU" sz="900"/>
                        <a:t>и выше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10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20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30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  <a:tr h="206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10,000 -15,000</a:t>
                      </a:r>
                      <a:r>
                        <a:rPr lang="en-US" sz="900"/>
                        <a:t> DWT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/>
                        <a:t>n/a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0-10*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0-20*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0-30*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  <a:tr h="206089">
                <a:tc rowSpan="2"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Генгруз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15,000</a:t>
                      </a:r>
                      <a:r>
                        <a:rPr lang="en-US" sz="900"/>
                        <a:t> DWT </a:t>
                      </a:r>
                      <a:r>
                        <a:rPr lang="ru-RU" sz="900"/>
                        <a:t>и выше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10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15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30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  <a:tr h="206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3,000 -15,000</a:t>
                      </a:r>
                      <a:r>
                        <a:rPr lang="en-US" sz="900"/>
                        <a:t> DWT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/>
                        <a:t>n/a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0-10*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0-15*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0-30*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  <a:tr h="206089">
                <a:tc rowSpan="2"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Рефрижератор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5,000</a:t>
                      </a:r>
                      <a:r>
                        <a:rPr lang="en-US" sz="900"/>
                        <a:t> DWT </a:t>
                      </a:r>
                      <a:r>
                        <a:rPr lang="ru-RU" sz="900"/>
                        <a:t>  и выше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10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15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30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  <a:tr h="1902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3,000 -5,000</a:t>
                      </a:r>
                      <a:r>
                        <a:rPr lang="en-US" sz="900"/>
                        <a:t> DWT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/>
                        <a:t>n/a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0-10*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0-15*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0-30*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  <a:tr h="206089">
                <a:tc rowSpan="2"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Комбинир. судно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20,000 </a:t>
                      </a:r>
                      <a:r>
                        <a:rPr lang="en-US" sz="900"/>
                        <a:t>DWT</a:t>
                      </a:r>
                      <a:r>
                        <a:rPr lang="ru-RU" sz="900"/>
                        <a:t> и выше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10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20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30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  <a:tr h="1902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4,000 -20,000 </a:t>
                      </a:r>
                      <a:r>
                        <a:rPr lang="en-US" sz="900"/>
                        <a:t>DWT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/>
                        <a:t>n</a:t>
                      </a:r>
                      <a:r>
                        <a:rPr lang="ru-RU" sz="900"/>
                        <a:t>/</a:t>
                      </a:r>
                      <a:r>
                        <a:rPr lang="en-US" sz="900"/>
                        <a:t>a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0-10*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0-20*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0-30*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525" marR="20525" marT="0" marB="0" anchor="ctr"/>
                </a:tc>
              </a:tr>
            </a:tbl>
          </a:graphicData>
        </a:graphic>
      </p:graphicFrame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395536" y="6021288"/>
            <a:ext cx="824843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900" i="1" dirty="0" smtClean="0"/>
              <a:t>Примечание:</a:t>
            </a:r>
            <a:r>
              <a:rPr lang="ru-RU" sz="900" b="1" i="1" dirty="0" smtClean="0"/>
              <a:t> *</a:t>
            </a:r>
            <a:r>
              <a:rPr lang="ru-RU" sz="900" i="1" dirty="0" smtClean="0"/>
              <a:t> значение Х определяется при помощи линейной интерполяции по двум значениям дедвейта.</a:t>
            </a:r>
          </a:p>
          <a:p>
            <a:r>
              <a:rPr lang="ru-RU" sz="900" i="1" dirty="0" smtClean="0"/>
              <a:t>Нижнее значение Х применяется к наименьшему значению дедвейта судна.</a:t>
            </a:r>
            <a:endParaRPr lang="ru-RU" sz="900" dirty="0" smtClean="0"/>
          </a:p>
          <a:p>
            <a:r>
              <a:rPr lang="ru-RU" sz="900" i="1" dirty="0" smtClean="0"/>
              <a:t>Применение временных фаз к конкретному судну должно определяться датой контракта на его постройку. </a:t>
            </a:r>
            <a:endParaRPr lang="en-US" sz="9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7544" y="6597352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89A0C5"/>
                </a:solidFill>
              </a:rPr>
              <a:t>www.rs-class.org</a:t>
            </a:r>
            <a:endParaRPr lang="ru-RU" sz="1100" dirty="0">
              <a:solidFill>
                <a:srgbClr val="89A0C5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67544" y="1733907"/>
            <a:ext cx="82484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200" dirty="0" smtClean="0"/>
              <a:t>Значение Базовой линии является функцией от дедвейта судна:</a:t>
            </a:r>
          </a:p>
          <a:p>
            <a:r>
              <a:rPr lang="ru-RU" sz="1200" b="1" dirty="0" smtClean="0"/>
              <a:t>Базовая линия </a:t>
            </a:r>
            <a:r>
              <a:rPr lang="ru-RU" sz="1200" dirty="0" smtClean="0"/>
              <a:t>=</a:t>
            </a:r>
            <a:r>
              <a:rPr lang="ru-RU" sz="1200" b="1" dirty="0" smtClean="0"/>
              <a:t> </a:t>
            </a:r>
            <a:r>
              <a:rPr lang="en-US" sz="1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</a:t>
            </a:r>
            <a:r>
              <a:rPr lang="en-US" sz="1200" b="1" i="1" dirty="0" smtClean="0"/>
              <a:t> </a:t>
            </a:r>
            <a:r>
              <a:rPr lang="en-US" sz="1200" dirty="0" smtClean="0"/>
              <a:t>x</a:t>
            </a:r>
            <a:r>
              <a:rPr lang="en-US" sz="1200" b="1" dirty="0" smtClean="0"/>
              <a:t> </a:t>
            </a:r>
            <a:r>
              <a:rPr lang="en-US" sz="1200" b="1" i="1" dirty="0" smtClean="0">
                <a:solidFill>
                  <a:srgbClr val="00B050"/>
                </a:solidFill>
              </a:rPr>
              <a:t>b</a:t>
            </a:r>
            <a:r>
              <a:rPr lang="ru-RU" sz="1200" b="1" baseline="30000" dirty="0" smtClean="0"/>
              <a:t>-</a:t>
            </a:r>
            <a:r>
              <a:rPr lang="en-US" sz="1200" b="1" i="1" baseline="30000" dirty="0" smtClean="0">
                <a:solidFill>
                  <a:schemeClr val="accent6">
                    <a:lumMod val="75000"/>
                  </a:schemeClr>
                </a:solidFill>
              </a:rPr>
              <a:t>c</a:t>
            </a:r>
            <a:r>
              <a:rPr lang="ru-RU" sz="1200" dirty="0" smtClean="0"/>
              <a:t>,</a:t>
            </a:r>
          </a:p>
          <a:p>
            <a:r>
              <a:rPr lang="ru-RU" sz="1200" dirty="0" smtClean="0"/>
              <a:t>где </a:t>
            </a:r>
            <a:r>
              <a:rPr lang="en-US" sz="1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</a:t>
            </a:r>
            <a:r>
              <a:rPr lang="ru-RU" sz="1200" dirty="0" smtClean="0"/>
              <a:t> и </a:t>
            </a:r>
            <a:r>
              <a:rPr lang="ru-RU" sz="1200" b="1" i="1" dirty="0" smtClean="0">
                <a:solidFill>
                  <a:schemeClr val="accent6">
                    <a:lumMod val="75000"/>
                  </a:schemeClr>
                </a:solidFill>
              </a:rPr>
              <a:t>с</a:t>
            </a:r>
            <a:r>
              <a:rPr lang="ru-RU" sz="1200" i="1" dirty="0" smtClean="0"/>
              <a:t> – </a:t>
            </a:r>
            <a:r>
              <a:rPr lang="ru-RU" sz="1200" dirty="0" smtClean="0"/>
              <a:t>постоянные величины, определяемые в соответствии с Таблицей 2.,</a:t>
            </a:r>
          </a:p>
          <a:p>
            <a:r>
              <a:rPr lang="en-US" sz="1200" b="1" i="1" dirty="0" smtClean="0">
                <a:solidFill>
                  <a:srgbClr val="00B050"/>
                </a:solidFill>
              </a:rPr>
              <a:t>b</a:t>
            </a:r>
            <a:r>
              <a:rPr lang="en-US" sz="1200" b="1" i="1" dirty="0" smtClean="0"/>
              <a:t> </a:t>
            </a:r>
            <a:r>
              <a:rPr lang="ru-RU" sz="1200" i="1" dirty="0" smtClean="0"/>
              <a:t>–</a:t>
            </a:r>
            <a:r>
              <a:rPr lang="ru-RU" sz="1200" b="1" i="1" dirty="0" smtClean="0"/>
              <a:t> </a:t>
            </a:r>
            <a:r>
              <a:rPr lang="ru-RU" sz="1200" dirty="0" smtClean="0"/>
              <a:t>дедвейт судна.</a:t>
            </a:r>
            <a:endParaRPr lang="ru-RU" sz="120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8676456" y="6596390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0162689-34A1-4179-9866-9F9FC639DD90}" type="slidenum">
              <a:rPr lang="en-US" sz="1100" smtClean="0">
                <a:solidFill>
                  <a:srgbClr val="89A0C5"/>
                </a:solidFill>
              </a:rPr>
              <a:pPr algn="r"/>
              <a:t>8</a:t>
            </a:fld>
            <a:endParaRPr lang="ru-RU" sz="1100" dirty="0">
              <a:solidFill>
                <a:srgbClr val="89A0C5"/>
              </a:solidFill>
            </a:endParaRPr>
          </a:p>
        </p:txBody>
      </p:sp>
      <p:sp>
        <p:nvSpPr>
          <p:cNvPr id="148" name="Rectangle 3"/>
          <p:cNvSpPr txBox="1">
            <a:spLocks noChangeArrowheads="1"/>
          </p:cNvSpPr>
          <p:nvPr/>
        </p:nvSpPr>
        <p:spPr bwMode="auto">
          <a:xfrm>
            <a:off x="755576" y="908720"/>
            <a:ext cx="77048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514350" indent="-514350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Базовая линия</a:t>
            </a:r>
          </a:p>
        </p:txBody>
      </p:sp>
      <p:sp>
        <p:nvSpPr>
          <p:cNvPr id="74" name="Заголовок 6"/>
          <p:cNvSpPr txBox="1">
            <a:spLocks/>
          </p:cNvSpPr>
          <p:nvPr/>
        </p:nvSpPr>
        <p:spPr>
          <a:xfrm>
            <a:off x="1763688" y="260648"/>
            <a:ext cx="5688632" cy="360040"/>
          </a:xfrm>
          <a:prstGeom prst="rect">
            <a:avLst/>
          </a:prstGeom>
          <a:effectLst>
            <a:outerShdw blurRad="38100" dist="127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Российский морской регистр судоходства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" name="Рисунок 74" descr="rs_logo_ru2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774" y="296830"/>
            <a:ext cx="752858" cy="755906"/>
          </a:xfrm>
          <a:prstGeom prst="rect">
            <a:avLst/>
          </a:prstGeom>
          <a:effectLst>
            <a:outerShdw blurRad="38100" sx="102000" sy="102000" algn="ctr" rotWithShape="0">
              <a:prstClr val="black">
                <a:alpha val="33000"/>
              </a:prstClr>
            </a:outerShdw>
          </a:effectLst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39552" y="2954907"/>
          <a:ext cx="7992889" cy="2655294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58999"/>
                <a:gridCol w="1544630"/>
                <a:gridCol w="1544630"/>
                <a:gridCol w="1544630"/>
              </a:tblGrid>
              <a:tr h="402085">
                <a:tc>
                  <a:txBody>
                    <a:bodyPr/>
                    <a:lstStyle/>
                    <a:p>
                      <a:pPr indent="114935" algn="ctr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/>
                        <a:t>Тип судна</a:t>
                      </a:r>
                      <a:endParaRPr lang="ru-RU" sz="14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a</a:t>
                      </a:r>
                      <a:endParaRPr lang="ru-RU" sz="20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</a:rPr>
                        <a:t>b</a:t>
                      </a:r>
                      <a:endParaRPr lang="ru-RU" sz="2000" b="1" dirty="0">
                        <a:solidFill>
                          <a:srgbClr val="00B05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</a:t>
                      </a:r>
                      <a:endParaRPr lang="ru-RU" sz="2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321887">
                <a:tc>
                  <a:txBody>
                    <a:bodyPr/>
                    <a:lstStyle/>
                    <a:p>
                      <a:pPr indent="114935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Балкер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961.79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Дедвейт (</a:t>
                      </a:r>
                      <a:r>
                        <a:rPr lang="en-US" sz="1000"/>
                        <a:t>DWT</a:t>
                      </a:r>
                      <a:r>
                        <a:rPr lang="ru-RU" sz="1000"/>
                        <a:t>)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0.477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321887">
                <a:tc>
                  <a:txBody>
                    <a:bodyPr/>
                    <a:lstStyle/>
                    <a:p>
                      <a:pPr indent="114935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Газовоз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1120.00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Дедвейт (</a:t>
                      </a:r>
                      <a:r>
                        <a:rPr lang="en-US" sz="1000"/>
                        <a:t>DWT</a:t>
                      </a:r>
                      <a:r>
                        <a:rPr lang="ru-RU" sz="1000"/>
                        <a:t>)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0.456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321887">
                <a:tc>
                  <a:txBody>
                    <a:bodyPr/>
                    <a:lstStyle/>
                    <a:p>
                      <a:pPr indent="114935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Танкер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1218.80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Дедвейт (</a:t>
                      </a:r>
                      <a:r>
                        <a:rPr lang="en-US" sz="1000"/>
                        <a:t>DWT</a:t>
                      </a:r>
                      <a:r>
                        <a:rPr lang="ru-RU" sz="1000"/>
                        <a:t>)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0.488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321887">
                <a:tc>
                  <a:txBody>
                    <a:bodyPr/>
                    <a:lstStyle/>
                    <a:p>
                      <a:pPr indent="114935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Контейнеровоз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174.22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Дедвейт (</a:t>
                      </a:r>
                      <a:r>
                        <a:rPr lang="en-US" sz="1000"/>
                        <a:t>DWT</a:t>
                      </a:r>
                      <a:r>
                        <a:rPr lang="ru-RU" sz="1000"/>
                        <a:t>)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0.201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321887">
                <a:tc>
                  <a:txBody>
                    <a:bodyPr/>
                    <a:lstStyle/>
                    <a:p>
                      <a:pPr indent="114935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Генгруз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107.48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Дедвейт (</a:t>
                      </a:r>
                      <a:r>
                        <a:rPr lang="en-US" sz="1000"/>
                        <a:t>DWT</a:t>
                      </a:r>
                      <a:r>
                        <a:rPr lang="ru-RU" sz="1000"/>
                        <a:t>)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0.216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321887">
                <a:tc>
                  <a:txBody>
                    <a:bodyPr/>
                    <a:lstStyle/>
                    <a:p>
                      <a:pPr indent="114935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Рефрижераторное судно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227.01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Дедвейт (</a:t>
                      </a:r>
                      <a:r>
                        <a:rPr lang="en-US" sz="1000"/>
                        <a:t>DWT</a:t>
                      </a:r>
                      <a:r>
                        <a:rPr lang="ru-RU" sz="1000"/>
                        <a:t>)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0.244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321887">
                <a:tc>
                  <a:txBody>
                    <a:bodyPr/>
                    <a:lstStyle/>
                    <a:p>
                      <a:pPr indent="114935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Комбинированное судно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1219.00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Дедвейт (</a:t>
                      </a:r>
                      <a:r>
                        <a:rPr lang="en-US" sz="1000"/>
                        <a:t>DWT</a:t>
                      </a:r>
                      <a:r>
                        <a:rPr lang="ru-RU" sz="1000"/>
                        <a:t>)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-59436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0.488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67544" y="2735342"/>
            <a:ext cx="82484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100" dirty="0" smtClean="0"/>
              <a:t>Таблица 2.</a:t>
            </a:r>
            <a:endParaRPr lang="ru-RU" sz="11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467544" y="6597352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89A0C5"/>
                </a:solidFill>
              </a:rPr>
              <a:t>www.rs-class.org</a:t>
            </a:r>
            <a:endParaRPr lang="ru-RU" sz="1100" dirty="0">
              <a:solidFill>
                <a:srgbClr val="89A0C5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619672" y="1556792"/>
            <a:ext cx="65922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200" dirty="0" smtClean="0"/>
              <a:t>Пример создания Базовой линии для танкеров валовой вместимостью более 400,</a:t>
            </a:r>
          </a:p>
          <a:p>
            <a:r>
              <a:rPr lang="ru-RU" sz="1200" dirty="0" smtClean="0"/>
              <a:t>построенных за период с 1998 по 2007 годы, на основе базы данных </a:t>
            </a:r>
            <a:r>
              <a:rPr lang="en-US" sz="1200" dirty="0" smtClean="0"/>
              <a:t>Lloyd</a:t>
            </a:r>
            <a:r>
              <a:rPr lang="ru-RU" sz="1200" dirty="0" smtClean="0"/>
              <a:t>’</a:t>
            </a:r>
            <a:r>
              <a:rPr lang="en-US" sz="1200" dirty="0" smtClean="0"/>
              <a:t>s Register</a:t>
            </a:r>
            <a:endParaRPr lang="ru-RU" sz="1200" dirty="0" smtClean="0"/>
          </a:p>
          <a:p>
            <a:r>
              <a:rPr lang="ru-RU" sz="1200" dirty="0" smtClean="0"/>
              <a:t>до определения ИМО</a:t>
            </a:r>
            <a:r>
              <a:rPr lang="ru-RU" sz="1200" i="1" dirty="0" smtClean="0"/>
              <a:t> </a:t>
            </a:r>
            <a:r>
              <a:rPr lang="ru-RU" sz="1200" dirty="0" smtClean="0"/>
              <a:t>постоянных величин </a:t>
            </a:r>
            <a:r>
              <a:rPr lang="en-US" sz="1200" i="1" dirty="0" smtClean="0"/>
              <a:t>a</a:t>
            </a:r>
            <a:r>
              <a:rPr lang="ru-RU" sz="1200" dirty="0" smtClean="0"/>
              <a:t> и </a:t>
            </a:r>
            <a:r>
              <a:rPr lang="ru-RU" sz="1200" i="1" dirty="0" smtClean="0"/>
              <a:t>с </a:t>
            </a:r>
            <a:r>
              <a:rPr lang="ru-RU" sz="1200" dirty="0" smtClean="0"/>
              <a:t>для танкеров.</a:t>
            </a:r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676456" y="6596390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0162689-34A1-4179-9866-9F9FC639DD90}" type="slidenum">
              <a:rPr lang="en-US" sz="1100" smtClean="0">
                <a:solidFill>
                  <a:srgbClr val="89A0C5"/>
                </a:solidFill>
              </a:rPr>
              <a:pPr algn="r"/>
              <a:t>9</a:t>
            </a:fld>
            <a:endParaRPr lang="ru-RU" sz="1100" dirty="0">
              <a:solidFill>
                <a:srgbClr val="89A0C5"/>
              </a:solidFill>
            </a:endParaRPr>
          </a:p>
        </p:txBody>
      </p:sp>
      <p:sp>
        <p:nvSpPr>
          <p:cNvPr id="148" name="Rectangle 3"/>
          <p:cNvSpPr txBox="1">
            <a:spLocks noChangeArrowheads="1"/>
          </p:cNvSpPr>
          <p:nvPr/>
        </p:nvSpPr>
        <p:spPr bwMode="auto">
          <a:xfrm>
            <a:off x="755576" y="908720"/>
            <a:ext cx="77048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514350" indent="-514350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Базовая линия</a:t>
            </a:r>
          </a:p>
        </p:txBody>
      </p:sp>
      <p:sp>
        <p:nvSpPr>
          <p:cNvPr id="74" name="Заголовок 6"/>
          <p:cNvSpPr txBox="1">
            <a:spLocks/>
          </p:cNvSpPr>
          <p:nvPr/>
        </p:nvSpPr>
        <p:spPr>
          <a:xfrm>
            <a:off x="1763688" y="260648"/>
            <a:ext cx="5688632" cy="360040"/>
          </a:xfrm>
          <a:prstGeom prst="rect">
            <a:avLst/>
          </a:prstGeom>
          <a:effectLst>
            <a:outerShdw blurRad="38100" dist="127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Российский морской регистр судоходства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" name="Рисунок 74" descr="rs_logo_ru2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774" y="296830"/>
            <a:ext cx="752858" cy="755906"/>
          </a:xfrm>
          <a:prstGeom prst="rect">
            <a:avLst/>
          </a:prstGeom>
          <a:effectLst>
            <a:outerShdw blurRad="38100" sx="102000" sy="102000" algn="ctr" rotWithShape="0">
              <a:prstClr val="black">
                <a:alpha val="33000"/>
              </a:prstClr>
            </a:outerShdw>
          </a:effectLst>
        </p:spPr>
      </p:pic>
      <p:grpSp>
        <p:nvGrpSpPr>
          <p:cNvPr id="15" name="Группа 14"/>
          <p:cNvGrpSpPr/>
          <p:nvPr/>
        </p:nvGrpSpPr>
        <p:grpSpPr>
          <a:xfrm>
            <a:off x="1691680" y="2348880"/>
            <a:ext cx="5472608" cy="3168352"/>
            <a:chOff x="1187624" y="3140968"/>
            <a:chExt cx="5472608" cy="3168352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187624" y="3140968"/>
              <a:ext cx="5472608" cy="31683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710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75656" y="3284984"/>
              <a:ext cx="4781550" cy="2628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467544" y="5825589"/>
            <a:ext cx="82089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200" dirty="0" smtClean="0"/>
              <a:t>Данная Базовая линия получена от усреднения значений EEDI, вычисленных для танкеров по расчётной формуле </a:t>
            </a:r>
            <a:r>
              <a:rPr lang="en-US" sz="1200" dirty="0" smtClean="0"/>
              <a:t>EEDI</a:t>
            </a:r>
            <a:r>
              <a:rPr lang="ru-RU" sz="1200" dirty="0" smtClean="0"/>
              <a:t> на основе данных, полученных из базы данных </a:t>
            </a:r>
            <a:r>
              <a:rPr lang="en-US" sz="1200" dirty="0" smtClean="0"/>
              <a:t>Lloyd</a:t>
            </a:r>
            <a:r>
              <a:rPr lang="ru-RU" sz="1200" dirty="0" smtClean="0"/>
              <a:t>’</a:t>
            </a:r>
            <a:r>
              <a:rPr lang="en-US" sz="1200" dirty="0" smtClean="0"/>
              <a:t>s Register</a:t>
            </a:r>
            <a:r>
              <a:rPr lang="ru-RU" sz="1200" dirty="0" smtClean="0"/>
              <a:t> по существующим танкерам за период с 1998 по 2007 годы.</a:t>
            </a:r>
            <a:endParaRPr lang="ru-RU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467544" y="6597352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89A0C5"/>
                </a:solidFill>
              </a:rPr>
              <a:t>www.rs-class.org</a:t>
            </a:r>
            <a:endParaRPr lang="ru-RU" sz="1100" dirty="0">
              <a:solidFill>
                <a:srgbClr val="89A0C5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395536" y="2060848"/>
            <a:ext cx="8352928" cy="864096"/>
          </a:xfrm>
          <a:prstGeom prst="roundRect">
            <a:avLst>
              <a:gd name="adj" fmla="val 5429"/>
            </a:avLst>
          </a:prstGeom>
          <a:solidFill>
            <a:srgbClr val="F6F9FC"/>
          </a:solidFill>
          <a:ln>
            <a:solidFill>
              <a:srgbClr val="ACC4DE">
                <a:alpha val="45000"/>
              </a:srgbClr>
            </a:solidFill>
          </a:ln>
          <a:effectLst>
            <a:outerShdw blurRad="38100" dist="12700" dir="5400000" rotWithShape="0">
              <a:srgbClr val="000000">
                <a:alpha val="14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5536" y="3045153"/>
            <a:ext cx="8352928" cy="1247943"/>
          </a:xfrm>
          <a:prstGeom prst="roundRect">
            <a:avLst>
              <a:gd name="adj" fmla="val 5429"/>
            </a:avLst>
          </a:prstGeom>
          <a:solidFill>
            <a:srgbClr val="F6F9FC"/>
          </a:solidFill>
          <a:ln>
            <a:solidFill>
              <a:srgbClr val="ACC4DE">
                <a:alpha val="45000"/>
              </a:srgbClr>
            </a:solidFill>
          </a:ln>
          <a:effectLst>
            <a:outerShdw blurRad="38100" dist="12700" dir="5400000" rotWithShape="0">
              <a:srgbClr val="000000">
                <a:alpha val="14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67544" y="1988840"/>
            <a:ext cx="82484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Правило 22 Приложения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VI:</a:t>
            </a:r>
          </a:p>
          <a:p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требование для новых и существующих судов - наличие на судах валовой вместимостью 400 и более Судовых планов управления энергоэффективностью судна (SEEMP).</a:t>
            </a:r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76456" y="6596390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0162689-34A1-4179-9866-9F9FC639DD90}" type="slidenum">
              <a:rPr lang="en-US" sz="1100" smtClean="0">
                <a:solidFill>
                  <a:srgbClr val="89A0C5"/>
                </a:solidFill>
              </a:rPr>
              <a:pPr algn="r"/>
              <a:t>10</a:t>
            </a:fld>
            <a:endParaRPr lang="ru-RU" sz="1100" dirty="0">
              <a:solidFill>
                <a:srgbClr val="89A0C5"/>
              </a:solidFill>
            </a:endParaRPr>
          </a:p>
        </p:txBody>
      </p:sp>
      <p:sp>
        <p:nvSpPr>
          <p:cNvPr id="148" name="Rectangle 3"/>
          <p:cNvSpPr txBox="1">
            <a:spLocks noChangeArrowheads="1"/>
          </p:cNvSpPr>
          <p:nvPr/>
        </p:nvSpPr>
        <p:spPr bwMode="auto">
          <a:xfrm>
            <a:off x="683568" y="1124744"/>
            <a:ext cx="77048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14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514350" indent="-514350" algn="ctr"/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II.   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Судовой план управления энергоэффективностью судна (SEEMP).</a:t>
            </a:r>
          </a:p>
        </p:txBody>
      </p:sp>
      <p:sp>
        <p:nvSpPr>
          <p:cNvPr id="74" name="Заголовок 6"/>
          <p:cNvSpPr txBox="1">
            <a:spLocks/>
          </p:cNvSpPr>
          <p:nvPr/>
        </p:nvSpPr>
        <p:spPr>
          <a:xfrm>
            <a:off x="1763688" y="260648"/>
            <a:ext cx="5688632" cy="360040"/>
          </a:xfrm>
          <a:prstGeom prst="rect">
            <a:avLst/>
          </a:prstGeom>
          <a:effectLst>
            <a:outerShdw blurRad="38100" dist="127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Российский морской регистр судоходства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" name="Рисунок 74" descr="rs_logo_ru2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774" y="296830"/>
            <a:ext cx="752858" cy="755906"/>
          </a:xfrm>
          <a:prstGeom prst="rect">
            <a:avLst/>
          </a:prstGeom>
          <a:effectLst>
            <a:outerShdw blurRad="38100" sx="102000" sy="102000" algn="ctr" rotWithShape="0">
              <a:prstClr val="black">
                <a:alpha val="33000"/>
              </a:prstClr>
            </a:outerShdw>
          </a:effectLst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67544" y="2996952"/>
            <a:ext cx="824843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24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400050" indent="-400050">
              <a:lnSpc>
                <a:spcPct val="150000"/>
              </a:lnSpc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Правило 5.4.4 Приложения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VI: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fontAlgn="t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подтверждение выполнения на существующем судне требования в части Плана SEEMP должно производится при первом промежуточном или возобновляющем освидетельствовании судна для подтверждения или выдачи Международного свидетельства по предотвращению загрязнения атмосферы (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IAPP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), которое проводится на или после 1 января 2013 года (что произойдёт раньше).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67544" y="5733256"/>
            <a:ext cx="82484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2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600" dirty="0" smtClean="0"/>
              <a:t>В настоящее время Регистром разрабатывается Свидетельство международного образца</a:t>
            </a:r>
            <a:endParaRPr lang="en-US" sz="1600" dirty="0" smtClean="0"/>
          </a:p>
          <a:p>
            <a:r>
              <a:rPr lang="ru-RU" sz="1600" dirty="0" smtClean="0"/>
              <a:t>по энергоэффективности судна.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467544" y="4440014"/>
            <a:ext cx="824843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12700" dir="2700000" algn="tl" rotWithShape="0">
              <a:prstClr val="black">
                <a:alpha val="24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1600" dirty="0" smtClean="0"/>
              <a:t>План SEEMP должен быть разработан Судовладельцем, оператором или любой другой заинтересованной стороной как судовой специфический план в соответствии</a:t>
            </a:r>
            <a:endParaRPr lang="en-US" sz="1600" dirty="0" smtClean="0"/>
          </a:p>
          <a:p>
            <a:r>
              <a:rPr lang="ru-RU" sz="1600" dirty="0" smtClean="0"/>
              <a:t>с пересмотренным «Руководством ИМО по разработке Плана управления энергоэффективностью судна, 2012», приведённом в Резолюции МЕРС.213(63).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7544" y="6597352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89A0C5"/>
                </a:solidFill>
              </a:rPr>
              <a:t>www.rs-class.org</a:t>
            </a:r>
            <a:endParaRPr lang="ru-RU" sz="1100" dirty="0">
              <a:solidFill>
                <a:srgbClr val="89A0C5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Заголовок 6"/>
          <p:cNvSpPr txBox="1">
            <a:spLocks/>
          </p:cNvSpPr>
          <p:nvPr/>
        </p:nvSpPr>
        <p:spPr>
          <a:xfrm>
            <a:off x="1763688" y="260648"/>
            <a:ext cx="5688632" cy="360040"/>
          </a:xfrm>
          <a:prstGeom prst="rect">
            <a:avLst/>
          </a:prstGeom>
          <a:effectLst>
            <a:outerShdw blurRad="38100" dist="127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Российский морской регистр судоходства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" name="Рисунок 74" descr="rs_logo_ru2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774" y="296830"/>
            <a:ext cx="752858" cy="755906"/>
          </a:xfrm>
          <a:prstGeom prst="rect">
            <a:avLst/>
          </a:prstGeom>
          <a:effectLst>
            <a:outerShdw blurRad="38100" sx="102000" sy="102000" algn="ctr" rotWithShape="0">
              <a:prstClr val="black">
                <a:alpha val="33000"/>
              </a:prst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467544" y="6597352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89A0C5"/>
                </a:solidFill>
              </a:rPr>
              <a:t>www.rs-class.org</a:t>
            </a:r>
            <a:endParaRPr lang="ru-RU" sz="1100" dirty="0">
              <a:solidFill>
                <a:srgbClr val="89A0C5"/>
              </a:solidFill>
            </a:endParaRPr>
          </a:p>
        </p:txBody>
      </p:sp>
      <p:sp>
        <p:nvSpPr>
          <p:cNvPr id="13" name="Заголовок 6"/>
          <p:cNvSpPr txBox="1">
            <a:spLocks/>
          </p:cNvSpPr>
          <p:nvPr/>
        </p:nvSpPr>
        <p:spPr>
          <a:xfrm>
            <a:off x="0" y="2636912"/>
            <a:ext cx="9144000" cy="360040"/>
          </a:xfrm>
          <a:prstGeom prst="rect">
            <a:avLst/>
          </a:prstGeom>
          <a:effectLst>
            <a:outerShdw blurRad="38100" dist="127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Спасибо за внимание!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 rot="10800000">
            <a:off x="567490" y="5786451"/>
            <a:ext cx="7964947" cy="45719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rot="10800000" lIns="119082" tIns="59543" rIns="119082" bIns="59543" anchor="ctr"/>
          <a:lstStyle/>
          <a:p>
            <a:pPr defTabSz="1182688">
              <a:defRPr/>
            </a:pPr>
            <a:endParaRPr lang="ru-RU" sz="2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567493" y="5786454"/>
            <a:ext cx="3583468" cy="101922"/>
          </a:xfrm>
          <a:prstGeom prst="rect">
            <a:avLst/>
          </a:prstGeom>
          <a:solidFill>
            <a:schemeClr val="tx1">
              <a:alpha val="10980"/>
            </a:schemeClr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4CAF4C4-93A7-4FD6-9BFC-384D5DDAAF61}&quot;/&gt;&lt;filename val=&quot;C:\Users\Igor\Documents\My Adobe Presentations\Презентация общая RU-EN 04_2008\data\asimages\{64CAF4C4-93A7-4FD6-9BFC-384D5DDAAF61}.png&quot;/&gt;&lt;hasEffects val=&quot;1&quot;/&gt;&lt;left val=&quot;537&quot;/&gt;&lt;top val=&quot;133.56&quot;/&gt;&lt;width val=&quot;393.84&quot;/&gt;&lt;height val=&quot;289.56&quot;/&gt;&lt;/ThreeDShapeInfo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4CAF4C4-93A7-4FD6-9BFC-384D5DDAAF61}&quot;/&gt;&lt;filename val=&quot;C:\Users\Igor\Documents\My Adobe Presentations\Презентация общая RU-EN 04_2008\data\asimages\{64CAF4C4-93A7-4FD6-9BFC-384D5DDAAF61}.png&quot;/&gt;&lt;hasEffects val=&quot;1&quot;/&gt;&lt;left val=&quot;537&quot;/&gt;&lt;top val=&quot;133.56&quot;/&gt;&lt;width val=&quot;393.84&quot;/&gt;&lt;height val=&quot;289.56&quot;/&gt;&lt;/ThreeDShapeInfo&gt;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4825</TotalTime>
  <Words>1438</Words>
  <Application>Microsoft Office PowerPoint</Application>
  <PresentationFormat>Экран (4:3)</PresentationFormat>
  <Paragraphs>248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Информационный ресурс РС</dc:title>
  <dc:creator>423</dc:creator>
  <cp:lastModifiedBy>naumova.an</cp:lastModifiedBy>
  <cp:revision>516</cp:revision>
  <dcterms:created xsi:type="dcterms:W3CDTF">2011-02-03T07:33:02Z</dcterms:created>
  <dcterms:modified xsi:type="dcterms:W3CDTF">2012-05-22T13:02:24Z</dcterms:modified>
</cp:coreProperties>
</file>